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1" d="100"/>
          <a:sy n="41" d="100"/>
        </p:scale>
        <p:origin x="-127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74ADE8-F6CC-4129-A6B7-7C09D1E1558A}" type="datetimeFigureOut">
              <a:rPr lang="id-ID" smtClean="0"/>
              <a:pPr/>
              <a:t>02/10/2017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E0703B-E311-4DF8-BC70-A397001D50AD}"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TextEdit="1"/>
          </p:cNvSpPr>
          <p:nvPr>
            <p:ph type="sldImg"/>
          </p:nvPr>
        </p:nvSpPr>
        <p:spPr bwMode="auto">
          <a:noFill/>
          <a:ln>
            <a:solidFill>
              <a:srgbClr val="000000"/>
            </a:solidFill>
            <a:miter lim="800000"/>
            <a:headEnd/>
            <a:tailEnd/>
          </a:ln>
        </p:spPr>
      </p:sp>
      <p:sp>
        <p:nvSpPr>
          <p:cNvPr id="7680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TextEdit="1"/>
          </p:cNvSpPr>
          <p:nvPr>
            <p:ph type="sldImg"/>
          </p:nvPr>
        </p:nvSpPr>
        <p:spPr bwMode="auto">
          <a:noFill/>
          <a:ln>
            <a:solidFill>
              <a:srgbClr val="000000"/>
            </a:solidFill>
            <a:miter lim="800000"/>
            <a:headEnd/>
            <a:tailEnd/>
          </a:ln>
        </p:spPr>
      </p:sp>
      <p:sp>
        <p:nvSpPr>
          <p:cNvPr id="8601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TextEdit="1"/>
          </p:cNvSpPr>
          <p:nvPr>
            <p:ph type="sldImg"/>
          </p:nvPr>
        </p:nvSpPr>
        <p:spPr bwMode="auto">
          <a:noFill/>
          <a:ln>
            <a:solidFill>
              <a:srgbClr val="000000"/>
            </a:solidFill>
            <a:miter lim="800000"/>
            <a:headEnd/>
            <a:tailEnd/>
          </a:ln>
        </p:spPr>
      </p:sp>
      <p:sp>
        <p:nvSpPr>
          <p:cNvPr id="8704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TextEdit="1"/>
          </p:cNvSpPr>
          <p:nvPr>
            <p:ph type="sldImg"/>
          </p:nvPr>
        </p:nvSpPr>
        <p:spPr bwMode="auto">
          <a:noFill/>
          <a:ln>
            <a:solidFill>
              <a:srgbClr val="000000"/>
            </a:solidFill>
            <a:miter lim="800000"/>
            <a:headEnd/>
            <a:tailEnd/>
          </a:ln>
        </p:spPr>
      </p:sp>
      <p:sp>
        <p:nvSpPr>
          <p:cNvPr id="8806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TextEdit="1"/>
          </p:cNvSpPr>
          <p:nvPr>
            <p:ph type="sldImg"/>
          </p:nvPr>
        </p:nvSpPr>
        <p:spPr bwMode="auto">
          <a:noFill/>
          <a:ln>
            <a:solidFill>
              <a:srgbClr val="000000"/>
            </a:solidFill>
            <a:miter lim="800000"/>
            <a:headEnd/>
            <a:tailEnd/>
          </a:ln>
        </p:spPr>
      </p:sp>
      <p:sp>
        <p:nvSpPr>
          <p:cNvPr id="8806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TextEdit="1"/>
          </p:cNvSpPr>
          <p:nvPr>
            <p:ph type="sldImg"/>
          </p:nvPr>
        </p:nvSpPr>
        <p:spPr bwMode="auto">
          <a:noFill/>
          <a:ln>
            <a:solidFill>
              <a:srgbClr val="000000"/>
            </a:solidFill>
            <a:miter lim="800000"/>
            <a:headEnd/>
            <a:tailEnd/>
          </a:ln>
        </p:spPr>
      </p:sp>
      <p:sp>
        <p:nvSpPr>
          <p:cNvPr id="7782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TextEdit="1"/>
          </p:cNvSpPr>
          <p:nvPr>
            <p:ph type="sldImg"/>
          </p:nvPr>
        </p:nvSpPr>
        <p:spPr bwMode="auto">
          <a:noFill/>
          <a:ln>
            <a:solidFill>
              <a:srgbClr val="000000"/>
            </a:solidFill>
            <a:miter lim="800000"/>
            <a:headEnd/>
            <a:tailEnd/>
          </a:ln>
        </p:spPr>
      </p:sp>
      <p:sp>
        <p:nvSpPr>
          <p:cNvPr id="7885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TextEdit="1"/>
          </p:cNvSpPr>
          <p:nvPr>
            <p:ph type="sldImg"/>
          </p:nvPr>
        </p:nvSpPr>
        <p:spPr bwMode="auto">
          <a:noFill/>
          <a:ln>
            <a:solidFill>
              <a:srgbClr val="000000"/>
            </a:solidFill>
            <a:miter lim="800000"/>
            <a:headEnd/>
            <a:tailEnd/>
          </a:ln>
        </p:spPr>
      </p:sp>
      <p:sp>
        <p:nvSpPr>
          <p:cNvPr id="7987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TextEdit="1"/>
          </p:cNvSpPr>
          <p:nvPr>
            <p:ph type="sldImg"/>
          </p:nvPr>
        </p:nvSpPr>
        <p:spPr bwMode="auto">
          <a:noFill/>
          <a:ln>
            <a:solidFill>
              <a:srgbClr val="000000"/>
            </a:solidFill>
            <a:miter lim="800000"/>
            <a:headEnd/>
            <a:tailEnd/>
          </a:ln>
        </p:spPr>
      </p:sp>
      <p:sp>
        <p:nvSpPr>
          <p:cNvPr id="8089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TextEdit="1"/>
          </p:cNvSpPr>
          <p:nvPr>
            <p:ph type="sldImg"/>
          </p:nvPr>
        </p:nvSpPr>
        <p:spPr bwMode="auto">
          <a:noFill/>
          <a:ln>
            <a:solidFill>
              <a:srgbClr val="000000"/>
            </a:solidFill>
            <a:miter lim="800000"/>
            <a:headEnd/>
            <a:tailEnd/>
          </a:ln>
        </p:spPr>
      </p:sp>
      <p:sp>
        <p:nvSpPr>
          <p:cNvPr id="8192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TextEdit="1"/>
          </p:cNvSpPr>
          <p:nvPr>
            <p:ph type="sldImg"/>
          </p:nvPr>
        </p:nvSpPr>
        <p:spPr bwMode="auto">
          <a:noFill/>
          <a:ln>
            <a:solidFill>
              <a:srgbClr val="000000"/>
            </a:solidFill>
            <a:miter lim="800000"/>
            <a:headEnd/>
            <a:tailEnd/>
          </a:ln>
        </p:spPr>
      </p:sp>
      <p:sp>
        <p:nvSpPr>
          <p:cNvPr id="8294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TextEdit="1"/>
          </p:cNvSpPr>
          <p:nvPr>
            <p:ph type="sldImg"/>
          </p:nvPr>
        </p:nvSpPr>
        <p:spPr bwMode="auto">
          <a:noFill/>
          <a:ln>
            <a:solidFill>
              <a:srgbClr val="000000"/>
            </a:solidFill>
            <a:miter lim="800000"/>
            <a:headEnd/>
            <a:tailEnd/>
          </a:ln>
        </p:spPr>
      </p:sp>
      <p:sp>
        <p:nvSpPr>
          <p:cNvPr id="8397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TextEdit="1"/>
          </p:cNvSpPr>
          <p:nvPr>
            <p:ph type="sldImg"/>
          </p:nvPr>
        </p:nvSpPr>
        <p:spPr bwMode="auto">
          <a:noFill/>
          <a:ln>
            <a:solidFill>
              <a:srgbClr val="000000"/>
            </a:solidFill>
            <a:miter lim="800000"/>
            <a:headEnd/>
            <a:tailEnd/>
          </a:ln>
        </p:spPr>
      </p:sp>
      <p:sp>
        <p:nvSpPr>
          <p:cNvPr id="8499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6EA63776-3FD1-4ECB-98F3-2B480532E89A}"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E9AF4FA-9320-4770-A6F0-70228409762D}"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EA63776-3FD1-4ECB-98F3-2B480532E89A}"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E9AF4FA-9320-4770-A6F0-70228409762D}"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EA63776-3FD1-4ECB-98F3-2B480532E89A}"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E9AF4FA-9320-4770-A6F0-70228409762D}"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EA63776-3FD1-4ECB-98F3-2B480532E89A}"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E9AF4FA-9320-4770-A6F0-70228409762D}"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A63776-3FD1-4ECB-98F3-2B480532E89A}"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E9AF4FA-9320-4770-A6F0-70228409762D}"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6EA63776-3FD1-4ECB-98F3-2B480532E89A}"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E9AF4FA-9320-4770-A6F0-70228409762D}"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6EA63776-3FD1-4ECB-98F3-2B480532E89A}" type="datetimeFigureOut">
              <a:rPr lang="id-ID" smtClean="0"/>
              <a:pPr/>
              <a:t>02/10/2017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E9AF4FA-9320-4770-A6F0-70228409762D}"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6EA63776-3FD1-4ECB-98F3-2B480532E89A}" type="datetimeFigureOut">
              <a:rPr lang="id-ID" smtClean="0"/>
              <a:pPr/>
              <a:t>02/10/2017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E9AF4FA-9320-4770-A6F0-70228409762D}"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A63776-3FD1-4ECB-98F3-2B480532E89A}" type="datetimeFigureOut">
              <a:rPr lang="id-ID" smtClean="0"/>
              <a:pPr/>
              <a:t>02/10/2017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E9AF4FA-9320-4770-A6F0-70228409762D}"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A63776-3FD1-4ECB-98F3-2B480532E89A}"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E9AF4FA-9320-4770-A6F0-70228409762D}"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A63776-3FD1-4ECB-98F3-2B480532E89A}"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E9AF4FA-9320-4770-A6F0-70228409762D}"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A63776-3FD1-4ECB-98F3-2B480532E89A}" type="datetimeFigureOut">
              <a:rPr lang="id-ID" smtClean="0"/>
              <a:pPr/>
              <a:t>02/10/2017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9AF4FA-9320-4770-A6F0-70228409762D}"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WESEL TAGIH</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87" name="Group 67"/>
          <p:cNvGraphicFramePr>
            <a:graphicFrameLocks noGrp="1"/>
          </p:cNvGraphicFramePr>
          <p:nvPr/>
        </p:nvGraphicFramePr>
        <p:xfrm>
          <a:off x="305027" y="4419865"/>
          <a:ext cx="8381999" cy="2286001"/>
        </p:xfrm>
        <a:graphic>
          <a:graphicData uri="http://schemas.openxmlformats.org/drawingml/2006/table">
            <a:tbl>
              <a:tblPr/>
              <a:tblGrid>
                <a:gridCol w="1218973"/>
                <a:gridCol w="3350759"/>
                <a:gridCol w="916214"/>
                <a:gridCol w="1448026"/>
                <a:gridCol w="1448027"/>
              </a:tblGrid>
              <a:tr h="685271">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Tgl</a:t>
                      </a:r>
                    </a:p>
                  </a:txBody>
                  <a:tcPr marL="73051" marR="73051" marT="42613" marB="426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Account/Rekening</a:t>
                      </a: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Ref</a:t>
                      </a: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Debit</a:t>
                      </a: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Kredit</a:t>
                      </a:r>
                    </a:p>
                  </a:txBody>
                  <a:tcPr marL="73051" marR="73051" marT="42613" marB="426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136">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4458">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    </a:t>
                      </a: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136">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274" name="Rectangle 29"/>
          <p:cNvSpPr>
            <a:spLocks noChangeArrowheads="1"/>
          </p:cNvSpPr>
          <p:nvPr/>
        </p:nvSpPr>
        <p:spPr bwMode="auto">
          <a:xfrm>
            <a:off x="3972152" y="2667000"/>
            <a:ext cx="4680857" cy="1370542"/>
          </a:xfrm>
          <a:prstGeom prst="rect">
            <a:avLst/>
          </a:prstGeom>
          <a:solidFill>
            <a:schemeClr val="accent1"/>
          </a:solidFill>
          <a:ln w="9525">
            <a:solidFill>
              <a:schemeClr val="tx1"/>
            </a:solidFill>
            <a:miter lim="800000"/>
            <a:headEnd/>
            <a:tailEnd/>
          </a:ln>
        </p:spPr>
        <p:txBody>
          <a:bodyPr lIns="77808" tIns="38904" rIns="77808" bIns="38904"/>
          <a:lstStyle/>
          <a:p>
            <a:pPr defTabSz="777804"/>
            <a:r>
              <a:rPr lang="id-ID" sz="2100" dirty="0"/>
              <a:t> </a:t>
            </a:r>
            <a:endParaRPr lang="en-US" sz="2100" dirty="0"/>
          </a:p>
          <a:p>
            <a:pPr defTabSz="777804"/>
            <a:r>
              <a:rPr lang="id-ID" sz="2100" dirty="0"/>
              <a:t> </a:t>
            </a:r>
          </a:p>
          <a:p>
            <a:pPr defTabSz="777804"/>
            <a:endParaRPr lang="id-ID" sz="2100" dirty="0"/>
          </a:p>
        </p:txBody>
      </p:sp>
      <p:sp>
        <p:nvSpPr>
          <p:cNvPr id="133150" name="Oval 30"/>
          <p:cNvSpPr>
            <a:spLocks noChangeArrowheads="1"/>
          </p:cNvSpPr>
          <p:nvPr/>
        </p:nvSpPr>
        <p:spPr bwMode="auto">
          <a:xfrm>
            <a:off x="0" y="2743730"/>
            <a:ext cx="3123974" cy="914136"/>
          </a:xfrm>
          <a:prstGeom prst="ellipse">
            <a:avLst/>
          </a:prstGeom>
          <a:solidFill>
            <a:schemeClr val="accent1"/>
          </a:solidFill>
          <a:ln w="9525">
            <a:solidFill>
              <a:schemeClr val="tx1"/>
            </a:solidFill>
            <a:round/>
            <a:headEnd/>
            <a:tailEnd/>
          </a:ln>
        </p:spPr>
        <p:txBody>
          <a:bodyPr lIns="77808" tIns="38904" rIns="77808" bIns="38904" anchor="ctr"/>
          <a:lstStyle/>
          <a:p>
            <a:pPr algn="ctr" defTabSz="777804"/>
            <a:r>
              <a:rPr lang="en-US" sz="2100" dirty="0" err="1"/>
              <a:t>Apa</a:t>
            </a:r>
            <a:r>
              <a:rPr lang="en-US" sz="2100" dirty="0"/>
              <a:t> </a:t>
            </a:r>
            <a:r>
              <a:rPr lang="en-US" sz="2100" dirty="0" err="1"/>
              <a:t>pengaruhnya</a:t>
            </a:r>
            <a:endParaRPr lang="en-US" sz="2100" dirty="0"/>
          </a:p>
        </p:txBody>
      </p:sp>
      <p:sp>
        <p:nvSpPr>
          <p:cNvPr id="10276" name="AutoShape 31"/>
          <p:cNvSpPr>
            <a:spLocks noChangeArrowheads="1"/>
          </p:cNvSpPr>
          <p:nvPr/>
        </p:nvSpPr>
        <p:spPr bwMode="auto">
          <a:xfrm>
            <a:off x="2969759" y="3018896"/>
            <a:ext cx="978580" cy="486833"/>
          </a:xfrm>
          <a:prstGeom prst="rightArrow">
            <a:avLst>
              <a:gd name="adj1" fmla="val 50000"/>
              <a:gd name="adj2" fmla="val 58628"/>
            </a:avLst>
          </a:prstGeom>
          <a:solidFill>
            <a:schemeClr val="accent1"/>
          </a:solidFill>
          <a:ln w="9525">
            <a:solidFill>
              <a:schemeClr val="tx1"/>
            </a:solidFill>
            <a:miter lim="800000"/>
            <a:headEnd/>
            <a:tailEnd/>
          </a:ln>
        </p:spPr>
        <p:txBody>
          <a:bodyPr wrap="none" lIns="69568" tIns="34784" rIns="69568" bIns="34784" anchor="ctr"/>
          <a:lstStyle/>
          <a:p>
            <a:endParaRPr lang="id-ID"/>
          </a:p>
        </p:txBody>
      </p:sp>
      <p:sp>
        <p:nvSpPr>
          <p:cNvPr id="133152" name="Text Box 32"/>
          <p:cNvSpPr txBox="1">
            <a:spLocks noChangeArrowheads="1"/>
          </p:cNvSpPr>
          <p:nvPr/>
        </p:nvSpPr>
        <p:spPr bwMode="auto">
          <a:xfrm>
            <a:off x="1682750" y="5105136"/>
            <a:ext cx="526146"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Kas</a:t>
            </a:r>
            <a:endParaRPr lang="en-US" sz="2100" dirty="0"/>
          </a:p>
        </p:txBody>
      </p:sp>
      <p:sp>
        <p:nvSpPr>
          <p:cNvPr id="133153" name="Text Box 33"/>
          <p:cNvSpPr txBox="1">
            <a:spLocks noChangeArrowheads="1"/>
          </p:cNvSpPr>
          <p:nvPr/>
        </p:nvSpPr>
        <p:spPr bwMode="auto">
          <a:xfrm>
            <a:off x="5984875" y="5181865"/>
            <a:ext cx="1245575"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1.030.000</a:t>
            </a:r>
          </a:p>
        </p:txBody>
      </p:sp>
      <p:sp>
        <p:nvSpPr>
          <p:cNvPr id="133154" name="Text Box 34"/>
          <p:cNvSpPr txBox="1">
            <a:spLocks noChangeArrowheads="1"/>
          </p:cNvSpPr>
          <p:nvPr/>
        </p:nvSpPr>
        <p:spPr bwMode="auto">
          <a:xfrm>
            <a:off x="2030867" y="5638271"/>
            <a:ext cx="1671141"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Piutang</a:t>
            </a:r>
            <a:r>
              <a:rPr lang="en-US" sz="2100" dirty="0"/>
              <a:t> </a:t>
            </a:r>
            <a:r>
              <a:rPr lang="en-US" sz="2100" dirty="0" err="1"/>
              <a:t>wesel</a:t>
            </a:r>
            <a:endParaRPr lang="en-US" sz="2100" dirty="0"/>
          </a:p>
        </p:txBody>
      </p:sp>
      <p:sp>
        <p:nvSpPr>
          <p:cNvPr id="133155" name="Text Box 35"/>
          <p:cNvSpPr txBox="1">
            <a:spLocks noChangeArrowheads="1"/>
          </p:cNvSpPr>
          <p:nvPr/>
        </p:nvSpPr>
        <p:spPr bwMode="auto">
          <a:xfrm>
            <a:off x="7521349" y="5715000"/>
            <a:ext cx="1245575"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1.000.000</a:t>
            </a:r>
          </a:p>
        </p:txBody>
      </p:sp>
      <p:sp>
        <p:nvSpPr>
          <p:cNvPr id="133156" name="Text Box 36"/>
          <p:cNvSpPr txBox="1">
            <a:spLocks noChangeArrowheads="1"/>
          </p:cNvSpPr>
          <p:nvPr/>
        </p:nvSpPr>
        <p:spPr bwMode="auto">
          <a:xfrm>
            <a:off x="4232956" y="2667000"/>
            <a:ext cx="3300881"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Kas</a:t>
            </a:r>
            <a:r>
              <a:rPr lang="en-US" sz="2100" dirty="0"/>
              <a:t> </a:t>
            </a:r>
            <a:r>
              <a:rPr lang="en-US" sz="2100" dirty="0" err="1"/>
              <a:t>bertambah</a:t>
            </a:r>
            <a:r>
              <a:rPr lang="en-US" sz="2100" dirty="0"/>
              <a:t> Rp.1.030.000</a:t>
            </a:r>
          </a:p>
        </p:txBody>
      </p:sp>
      <p:sp>
        <p:nvSpPr>
          <p:cNvPr id="133157" name="Text Box 37"/>
          <p:cNvSpPr txBox="1">
            <a:spLocks noChangeArrowheads="1"/>
          </p:cNvSpPr>
          <p:nvPr/>
        </p:nvSpPr>
        <p:spPr bwMode="auto">
          <a:xfrm>
            <a:off x="4194403" y="2973917"/>
            <a:ext cx="4350464"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Piutang</a:t>
            </a:r>
            <a:r>
              <a:rPr lang="en-US" sz="2100" dirty="0"/>
              <a:t> </a:t>
            </a:r>
            <a:r>
              <a:rPr lang="en-US" sz="2100" dirty="0" err="1"/>
              <a:t>wesel</a:t>
            </a:r>
            <a:r>
              <a:rPr lang="en-US" sz="2100" dirty="0"/>
              <a:t> </a:t>
            </a:r>
            <a:r>
              <a:rPr lang="en-US" sz="2100" dirty="0" err="1"/>
              <a:t>berkurang</a:t>
            </a:r>
            <a:r>
              <a:rPr lang="en-US" sz="2100" dirty="0"/>
              <a:t> Rp.1.000.000</a:t>
            </a:r>
          </a:p>
        </p:txBody>
      </p:sp>
      <p:sp>
        <p:nvSpPr>
          <p:cNvPr id="10283" name="Rectangle 39"/>
          <p:cNvSpPr>
            <a:spLocks noChangeArrowheads="1"/>
          </p:cNvSpPr>
          <p:nvPr/>
        </p:nvSpPr>
        <p:spPr bwMode="auto">
          <a:xfrm>
            <a:off x="151947" y="63500"/>
            <a:ext cx="8459107" cy="1143000"/>
          </a:xfrm>
          <a:prstGeom prst="rect">
            <a:avLst/>
          </a:prstGeom>
          <a:solidFill>
            <a:srgbClr val="FFFFCC">
              <a:alpha val="50195"/>
            </a:srgbClr>
          </a:solidFill>
          <a:ln w="9525">
            <a:solidFill>
              <a:srgbClr val="FF0000"/>
            </a:solidFill>
            <a:miter lim="800000"/>
            <a:headEnd/>
            <a:tailEnd/>
          </a:ln>
        </p:spPr>
        <p:txBody>
          <a:bodyPr lIns="77808" tIns="38904" rIns="77808" bIns="38904" anchor="ctr"/>
          <a:lstStyle/>
          <a:p>
            <a:pPr algn="ctr" defTabSz="777804"/>
            <a:r>
              <a:rPr lang="en-US" sz="2100" dirty="0" err="1">
                <a:solidFill>
                  <a:schemeClr val="tx2"/>
                </a:solidFill>
                <a:cs typeface="Times New Roman" pitchFamily="18" charset="0"/>
              </a:rPr>
              <a:t>Pada</a:t>
            </a:r>
            <a:r>
              <a:rPr lang="en-US" sz="2100" dirty="0">
                <a:solidFill>
                  <a:schemeClr val="tx2"/>
                </a:solidFill>
                <a:cs typeface="Times New Roman" pitchFamily="18" charset="0"/>
              </a:rPr>
              <a:t> </a:t>
            </a:r>
            <a:r>
              <a:rPr lang="en-US" sz="2100" dirty="0" err="1">
                <a:solidFill>
                  <a:schemeClr val="tx2"/>
                </a:solidFill>
                <a:cs typeface="Times New Roman" pitchFamily="18" charset="0"/>
              </a:rPr>
              <a:t>tanggal</a:t>
            </a:r>
            <a:r>
              <a:rPr lang="en-US" sz="2100" dirty="0">
                <a:solidFill>
                  <a:schemeClr val="tx2"/>
                </a:solidFill>
                <a:cs typeface="Times New Roman" pitchFamily="18" charset="0"/>
              </a:rPr>
              <a:t> 2 Mei 2000 </a:t>
            </a:r>
            <a:r>
              <a:rPr lang="en-US" sz="2100" dirty="0" err="1">
                <a:solidFill>
                  <a:schemeClr val="tx2"/>
                </a:solidFill>
                <a:cs typeface="Times New Roman" pitchFamily="18" charset="0"/>
              </a:rPr>
              <a:t>perusahaan</a:t>
            </a:r>
            <a:r>
              <a:rPr lang="en-US" sz="2100" dirty="0">
                <a:solidFill>
                  <a:schemeClr val="tx2"/>
                </a:solidFill>
                <a:cs typeface="Times New Roman" pitchFamily="18" charset="0"/>
              </a:rPr>
              <a:t>  </a:t>
            </a:r>
            <a:r>
              <a:rPr lang="en-US" sz="2100" dirty="0" err="1">
                <a:solidFill>
                  <a:schemeClr val="tx2"/>
                </a:solidFill>
                <a:cs typeface="Times New Roman" pitchFamily="18" charset="0"/>
              </a:rPr>
              <a:t>menerima</a:t>
            </a:r>
            <a:r>
              <a:rPr lang="en-US" sz="2100" dirty="0">
                <a:solidFill>
                  <a:schemeClr val="tx2"/>
                </a:solidFill>
                <a:cs typeface="Times New Roman" pitchFamily="18" charset="0"/>
              </a:rPr>
              <a:t> </a:t>
            </a:r>
            <a:r>
              <a:rPr lang="en-US" sz="2100" dirty="0" err="1">
                <a:solidFill>
                  <a:schemeClr val="tx2"/>
                </a:solidFill>
                <a:cs typeface="Times New Roman" pitchFamily="18" charset="0"/>
              </a:rPr>
              <a:t>hasil</a:t>
            </a:r>
            <a:r>
              <a:rPr lang="en-US" sz="2100" dirty="0">
                <a:solidFill>
                  <a:schemeClr val="tx2"/>
                </a:solidFill>
                <a:cs typeface="Times New Roman" pitchFamily="18" charset="0"/>
              </a:rPr>
              <a:t> </a:t>
            </a:r>
            <a:r>
              <a:rPr lang="en-US" sz="2100" dirty="0" err="1">
                <a:solidFill>
                  <a:schemeClr val="tx2"/>
                </a:solidFill>
                <a:cs typeface="Times New Roman" pitchFamily="18" charset="0"/>
              </a:rPr>
              <a:t>penagihan</a:t>
            </a:r>
            <a:r>
              <a:rPr lang="en-US" sz="2100" dirty="0">
                <a:solidFill>
                  <a:schemeClr val="tx2"/>
                </a:solidFill>
                <a:cs typeface="Times New Roman" pitchFamily="18" charset="0"/>
              </a:rPr>
              <a:t> </a:t>
            </a:r>
            <a:r>
              <a:rPr lang="en-US" sz="2100" dirty="0" err="1">
                <a:solidFill>
                  <a:schemeClr val="tx2"/>
                </a:solidFill>
                <a:cs typeface="Times New Roman" pitchFamily="18" charset="0"/>
              </a:rPr>
              <a:t>promes</a:t>
            </a:r>
            <a:r>
              <a:rPr lang="en-US" sz="2100" dirty="0">
                <a:solidFill>
                  <a:schemeClr val="tx2"/>
                </a:solidFill>
                <a:cs typeface="Times New Roman" pitchFamily="18" charset="0"/>
              </a:rPr>
              <a:t> </a:t>
            </a:r>
            <a:r>
              <a:rPr lang="en-US" sz="2100" dirty="0" err="1">
                <a:solidFill>
                  <a:schemeClr val="tx2"/>
                </a:solidFill>
                <a:cs typeface="Times New Roman" pitchFamily="18" charset="0"/>
              </a:rPr>
              <a:t>Rp</a:t>
            </a:r>
            <a:r>
              <a:rPr lang="en-US" sz="2100" dirty="0">
                <a:solidFill>
                  <a:schemeClr val="tx2"/>
                </a:solidFill>
                <a:cs typeface="Times New Roman" pitchFamily="18" charset="0"/>
              </a:rPr>
              <a:t>. 1.000.000,00 </a:t>
            </a:r>
            <a:r>
              <a:rPr lang="en-US" sz="2100" dirty="0" err="1">
                <a:solidFill>
                  <a:schemeClr val="tx2"/>
                </a:solidFill>
                <a:cs typeface="Times New Roman" pitchFamily="18" charset="0"/>
              </a:rPr>
              <a:t>ditambah</a:t>
            </a:r>
            <a:r>
              <a:rPr lang="en-US" sz="2100" dirty="0">
                <a:solidFill>
                  <a:schemeClr val="tx2"/>
                </a:solidFill>
                <a:cs typeface="Times New Roman" pitchFamily="18" charset="0"/>
              </a:rPr>
              <a:t> </a:t>
            </a:r>
            <a:r>
              <a:rPr lang="en-US" sz="2100" dirty="0" err="1">
                <a:solidFill>
                  <a:schemeClr val="tx2"/>
                </a:solidFill>
                <a:cs typeface="Times New Roman" pitchFamily="18" charset="0"/>
              </a:rPr>
              <a:t>bunga</a:t>
            </a:r>
            <a:r>
              <a:rPr lang="en-US" sz="2100" dirty="0">
                <a:solidFill>
                  <a:schemeClr val="tx2"/>
                </a:solidFill>
                <a:cs typeface="Times New Roman" pitchFamily="18" charset="0"/>
              </a:rPr>
              <a:t>  12 % </a:t>
            </a:r>
            <a:r>
              <a:rPr lang="en-US" sz="2100" dirty="0" err="1">
                <a:solidFill>
                  <a:schemeClr val="tx2"/>
                </a:solidFill>
                <a:cs typeface="Times New Roman" pitchFamily="18" charset="0"/>
              </a:rPr>
              <a:t>setahun</a:t>
            </a:r>
            <a:endParaRPr lang="id-ID" sz="2100" dirty="0">
              <a:solidFill>
                <a:schemeClr val="tx2"/>
              </a:solidFill>
            </a:endParaRPr>
          </a:p>
        </p:txBody>
      </p:sp>
      <p:sp>
        <p:nvSpPr>
          <p:cNvPr id="133160" name="Text Box 40"/>
          <p:cNvSpPr txBox="1">
            <a:spLocks noChangeArrowheads="1"/>
          </p:cNvSpPr>
          <p:nvPr/>
        </p:nvSpPr>
        <p:spPr bwMode="auto">
          <a:xfrm>
            <a:off x="4192134" y="3352271"/>
            <a:ext cx="4688634"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Pendapatan</a:t>
            </a:r>
            <a:r>
              <a:rPr lang="en-US" sz="2100" dirty="0"/>
              <a:t> </a:t>
            </a:r>
            <a:r>
              <a:rPr lang="en-US" sz="2100" dirty="0" err="1"/>
              <a:t>bunga</a:t>
            </a:r>
            <a:r>
              <a:rPr lang="en-US" sz="2100" dirty="0"/>
              <a:t> </a:t>
            </a:r>
            <a:r>
              <a:rPr lang="en-US" sz="2100" dirty="0" err="1"/>
              <a:t>bertambah</a:t>
            </a:r>
            <a:r>
              <a:rPr lang="en-US" sz="2100" dirty="0"/>
              <a:t>  Rp.30.000</a:t>
            </a:r>
          </a:p>
        </p:txBody>
      </p:sp>
      <p:sp>
        <p:nvSpPr>
          <p:cNvPr id="133172" name="Text Box 52"/>
          <p:cNvSpPr txBox="1">
            <a:spLocks noChangeArrowheads="1"/>
          </p:cNvSpPr>
          <p:nvPr/>
        </p:nvSpPr>
        <p:spPr bwMode="auto">
          <a:xfrm>
            <a:off x="2025197" y="6172729"/>
            <a:ext cx="2192821"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Pendapatan</a:t>
            </a:r>
            <a:r>
              <a:rPr lang="en-US" sz="2100" dirty="0"/>
              <a:t> </a:t>
            </a:r>
            <a:r>
              <a:rPr lang="en-US" sz="2100" dirty="0" err="1"/>
              <a:t>bunga</a:t>
            </a:r>
            <a:endParaRPr lang="en-US" sz="2100" dirty="0"/>
          </a:p>
        </p:txBody>
      </p:sp>
      <p:sp>
        <p:nvSpPr>
          <p:cNvPr id="133173" name="Text Box 53"/>
          <p:cNvSpPr txBox="1">
            <a:spLocks noChangeArrowheads="1"/>
          </p:cNvSpPr>
          <p:nvPr/>
        </p:nvSpPr>
        <p:spPr bwMode="auto">
          <a:xfrm>
            <a:off x="7768545" y="6172729"/>
            <a:ext cx="905739"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30.000</a:t>
            </a:r>
          </a:p>
        </p:txBody>
      </p:sp>
      <p:sp>
        <p:nvSpPr>
          <p:cNvPr id="133176" name="Line 56"/>
          <p:cNvSpPr>
            <a:spLocks noChangeShapeType="1"/>
          </p:cNvSpPr>
          <p:nvPr/>
        </p:nvSpPr>
        <p:spPr bwMode="auto">
          <a:xfrm>
            <a:off x="435428" y="1714500"/>
            <a:ext cx="3973286" cy="0"/>
          </a:xfrm>
          <a:prstGeom prst="line">
            <a:avLst/>
          </a:prstGeom>
          <a:noFill/>
          <a:ln w="9525">
            <a:solidFill>
              <a:schemeClr val="tx1"/>
            </a:solidFill>
            <a:round/>
            <a:headEnd/>
            <a:tailEnd type="triangle" w="med" len="med"/>
          </a:ln>
        </p:spPr>
        <p:txBody>
          <a:bodyPr lIns="69568" tIns="34784" rIns="69568" bIns="34784"/>
          <a:lstStyle/>
          <a:p>
            <a:endParaRPr lang="id-ID"/>
          </a:p>
        </p:txBody>
      </p:sp>
      <p:sp>
        <p:nvSpPr>
          <p:cNvPr id="133177" name="Text Box 57"/>
          <p:cNvSpPr txBox="1">
            <a:spLocks noChangeArrowheads="1"/>
          </p:cNvSpPr>
          <p:nvPr/>
        </p:nvSpPr>
        <p:spPr bwMode="auto">
          <a:xfrm>
            <a:off x="370795" y="1143001"/>
            <a:ext cx="517157" cy="393389"/>
          </a:xfrm>
          <a:prstGeom prst="rect">
            <a:avLst/>
          </a:prstGeom>
          <a:noFill/>
          <a:ln w="9525">
            <a:noFill/>
            <a:miter lim="800000"/>
            <a:headEnd/>
            <a:tailEnd/>
          </a:ln>
        </p:spPr>
        <p:txBody>
          <a:bodyPr wrap="none" lIns="69546" tIns="34772" rIns="69546" bIns="34772">
            <a:spAutoFit/>
          </a:bodyPr>
          <a:lstStyle/>
          <a:p>
            <a:pPr algn="ctr" defTabSz="777804"/>
            <a:r>
              <a:rPr lang="en-US" sz="2100" dirty="0"/>
              <a:t>2/2</a:t>
            </a:r>
          </a:p>
        </p:txBody>
      </p:sp>
      <p:sp>
        <p:nvSpPr>
          <p:cNvPr id="133178" name="Text Box 58"/>
          <p:cNvSpPr txBox="1">
            <a:spLocks noChangeArrowheads="1"/>
          </p:cNvSpPr>
          <p:nvPr/>
        </p:nvSpPr>
        <p:spPr bwMode="auto">
          <a:xfrm>
            <a:off x="3586617" y="1168136"/>
            <a:ext cx="517157" cy="393389"/>
          </a:xfrm>
          <a:prstGeom prst="rect">
            <a:avLst/>
          </a:prstGeom>
          <a:noFill/>
          <a:ln w="9525">
            <a:noFill/>
            <a:miter lim="800000"/>
            <a:headEnd/>
            <a:tailEnd/>
          </a:ln>
        </p:spPr>
        <p:txBody>
          <a:bodyPr wrap="none" lIns="69546" tIns="34772" rIns="69546" bIns="34772">
            <a:spAutoFit/>
          </a:bodyPr>
          <a:lstStyle/>
          <a:p>
            <a:pPr algn="ctr" defTabSz="777804"/>
            <a:r>
              <a:rPr lang="en-US" sz="2100" dirty="0"/>
              <a:t>2/5</a:t>
            </a:r>
          </a:p>
        </p:txBody>
      </p:sp>
      <p:sp>
        <p:nvSpPr>
          <p:cNvPr id="133179" name="Line 59"/>
          <p:cNvSpPr>
            <a:spLocks noChangeShapeType="1"/>
          </p:cNvSpPr>
          <p:nvPr/>
        </p:nvSpPr>
        <p:spPr bwMode="auto">
          <a:xfrm>
            <a:off x="652009" y="1524000"/>
            <a:ext cx="0" cy="444500"/>
          </a:xfrm>
          <a:prstGeom prst="line">
            <a:avLst/>
          </a:prstGeom>
          <a:noFill/>
          <a:ln w="9525">
            <a:solidFill>
              <a:schemeClr val="tx1"/>
            </a:solidFill>
            <a:round/>
            <a:headEnd/>
            <a:tailEnd/>
          </a:ln>
        </p:spPr>
        <p:txBody>
          <a:bodyPr lIns="69568" tIns="34784" rIns="69568" bIns="34784"/>
          <a:lstStyle/>
          <a:p>
            <a:endParaRPr lang="id-ID"/>
          </a:p>
        </p:txBody>
      </p:sp>
      <p:sp>
        <p:nvSpPr>
          <p:cNvPr id="133180" name="Line 60"/>
          <p:cNvSpPr>
            <a:spLocks noChangeShapeType="1"/>
          </p:cNvSpPr>
          <p:nvPr/>
        </p:nvSpPr>
        <p:spPr bwMode="auto">
          <a:xfrm>
            <a:off x="3864429" y="1524000"/>
            <a:ext cx="0" cy="444500"/>
          </a:xfrm>
          <a:prstGeom prst="line">
            <a:avLst/>
          </a:prstGeom>
          <a:noFill/>
          <a:ln w="9525">
            <a:solidFill>
              <a:schemeClr val="tx1"/>
            </a:solidFill>
            <a:round/>
            <a:headEnd/>
            <a:tailEnd/>
          </a:ln>
        </p:spPr>
        <p:txBody>
          <a:bodyPr lIns="69568" tIns="34784" rIns="69568" bIns="34784"/>
          <a:lstStyle/>
          <a:p>
            <a:endParaRPr lang="id-ID"/>
          </a:p>
        </p:txBody>
      </p:sp>
      <p:sp>
        <p:nvSpPr>
          <p:cNvPr id="133181" name="Line 61"/>
          <p:cNvSpPr>
            <a:spLocks noChangeShapeType="1"/>
          </p:cNvSpPr>
          <p:nvPr/>
        </p:nvSpPr>
        <p:spPr bwMode="auto">
          <a:xfrm>
            <a:off x="652010" y="1905000"/>
            <a:ext cx="3157991" cy="0"/>
          </a:xfrm>
          <a:prstGeom prst="line">
            <a:avLst/>
          </a:prstGeom>
          <a:noFill/>
          <a:ln w="9525">
            <a:solidFill>
              <a:schemeClr val="tx1"/>
            </a:solidFill>
            <a:round/>
            <a:headEnd/>
            <a:tailEnd type="triangle" w="med" len="med"/>
          </a:ln>
        </p:spPr>
        <p:txBody>
          <a:bodyPr lIns="69568" tIns="34784" rIns="69568" bIns="34784"/>
          <a:lstStyle/>
          <a:p>
            <a:endParaRPr lang="id-ID"/>
          </a:p>
        </p:txBody>
      </p:sp>
      <p:sp>
        <p:nvSpPr>
          <p:cNvPr id="133182" name="Line 62"/>
          <p:cNvSpPr>
            <a:spLocks noChangeShapeType="1"/>
          </p:cNvSpPr>
          <p:nvPr/>
        </p:nvSpPr>
        <p:spPr bwMode="auto">
          <a:xfrm>
            <a:off x="2395991" y="1905000"/>
            <a:ext cx="0" cy="317500"/>
          </a:xfrm>
          <a:prstGeom prst="line">
            <a:avLst/>
          </a:prstGeom>
          <a:noFill/>
          <a:ln w="9525">
            <a:solidFill>
              <a:schemeClr val="tx1"/>
            </a:solidFill>
            <a:round/>
            <a:headEnd/>
            <a:tailEnd type="triangle" w="med" len="med"/>
          </a:ln>
        </p:spPr>
        <p:txBody>
          <a:bodyPr lIns="69568" tIns="34784" rIns="69568" bIns="34784"/>
          <a:lstStyle/>
          <a:p>
            <a:endParaRPr lang="id-ID"/>
          </a:p>
        </p:txBody>
      </p:sp>
      <p:sp>
        <p:nvSpPr>
          <p:cNvPr id="133183" name="Text Box 63"/>
          <p:cNvSpPr txBox="1">
            <a:spLocks noChangeArrowheads="1"/>
          </p:cNvSpPr>
          <p:nvPr/>
        </p:nvSpPr>
        <p:spPr bwMode="auto">
          <a:xfrm>
            <a:off x="2010456" y="2184136"/>
            <a:ext cx="951570" cy="393389"/>
          </a:xfrm>
          <a:prstGeom prst="rect">
            <a:avLst/>
          </a:prstGeom>
          <a:noFill/>
          <a:ln w="9525">
            <a:noFill/>
            <a:miter lim="800000"/>
            <a:headEnd/>
            <a:tailEnd/>
          </a:ln>
        </p:spPr>
        <p:txBody>
          <a:bodyPr wrap="none" lIns="69546" tIns="34772" rIns="69546" bIns="34772">
            <a:spAutoFit/>
          </a:bodyPr>
          <a:lstStyle/>
          <a:p>
            <a:pPr algn="ctr" defTabSz="777804"/>
            <a:r>
              <a:rPr lang="en-US" sz="2100" dirty="0"/>
              <a:t>3 </a:t>
            </a:r>
            <a:r>
              <a:rPr lang="en-US" sz="2100" dirty="0" err="1"/>
              <a:t>bulan</a:t>
            </a:r>
            <a:endParaRPr lang="en-US" sz="2100" dirty="0"/>
          </a:p>
        </p:txBody>
      </p:sp>
      <p:sp>
        <p:nvSpPr>
          <p:cNvPr id="133184" name="Line 64"/>
          <p:cNvSpPr>
            <a:spLocks noChangeShapeType="1"/>
          </p:cNvSpPr>
          <p:nvPr/>
        </p:nvSpPr>
        <p:spPr bwMode="auto">
          <a:xfrm flipV="1">
            <a:off x="2993571" y="1905000"/>
            <a:ext cx="1905000" cy="508000"/>
          </a:xfrm>
          <a:prstGeom prst="line">
            <a:avLst/>
          </a:prstGeom>
          <a:noFill/>
          <a:ln w="9525">
            <a:solidFill>
              <a:schemeClr val="tx1"/>
            </a:solidFill>
            <a:round/>
            <a:headEnd/>
            <a:tailEnd type="triangle" w="med" len="med"/>
          </a:ln>
        </p:spPr>
        <p:txBody>
          <a:bodyPr lIns="69568" tIns="34784" rIns="69568" bIns="34784"/>
          <a:lstStyle/>
          <a:p>
            <a:endParaRPr lang="id-ID"/>
          </a:p>
        </p:txBody>
      </p:sp>
      <p:sp>
        <p:nvSpPr>
          <p:cNvPr id="133185" name="Text Box 65"/>
          <p:cNvSpPr txBox="1">
            <a:spLocks noChangeArrowheads="1"/>
          </p:cNvSpPr>
          <p:nvPr/>
        </p:nvSpPr>
        <p:spPr bwMode="auto">
          <a:xfrm>
            <a:off x="4954134" y="1524000"/>
            <a:ext cx="3918857" cy="716554"/>
          </a:xfrm>
          <a:prstGeom prst="rect">
            <a:avLst/>
          </a:prstGeom>
          <a:noFill/>
          <a:ln w="9525">
            <a:noFill/>
            <a:miter lim="800000"/>
            <a:headEnd/>
            <a:tailEnd/>
          </a:ln>
        </p:spPr>
        <p:txBody>
          <a:bodyPr lIns="69546" tIns="34772" rIns="69546" bIns="34772">
            <a:spAutoFit/>
          </a:bodyPr>
          <a:lstStyle/>
          <a:p>
            <a:pPr algn="ctr" defTabSz="777804"/>
            <a:r>
              <a:rPr lang="en-US" sz="2100" dirty="0" err="1"/>
              <a:t>Bunga</a:t>
            </a:r>
            <a:r>
              <a:rPr lang="en-US" sz="2100" dirty="0"/>
              <a:t> =  3/12 x 12%  x Rp.1.000.000 </a:t>
            </a:r>
          </a:p>
        </p:txBody>
      </p:sp>
      <p:sp>
        <p:nvSpPr>
          <p:cNvPr id="133186" name="Text Box 66"/>
          <p:cNvSpPr txBox="1">
            <a:spLocks noChangeArrowheads="1"/>
          </p:cNvSpPr>
          <p:nvPr/>
        </p:nvSpPr>
        <p:spPr bwMode="auto">
          <a:xfrm>
            <a:off x="4953001" y="1993636"/>
            <a:ext cx="3916589" cy="393389"/>
          </a:xfrm>
          <a:prstGeom prst="rect">
            <a:avLst/>
          </a:prstGeom>
          <a:noFill/>
          <a:ln w="9525">
            <a:noFill/>
            <a:miter lim="800000"/>
            <a:headEnd/>
            <a:tailEnd/>
          </a:ln>
        </p:spPr>
        <p:txBody>
          <a:bodyPr lIns="69546" tIns="34772" rIns="69546" bIns="34772">
            <a:spAutoFit/>
          </a:bodyPr>
          <a:lstStyle/>
          <a:p>
            <a:pPr defTabSz="777804"/>
            <a:r>
              <a:rPr lang="en-US" sz="2100" dirty="0"/>
              <a:t>            =  Rp.30.000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50"/>
                                        </p:tgtEl>
                                        <p:attrNameLst>
                                          <p:attrName>style.visibility</p:attrName>
                                        </p:attrNameLst>
                                      </p:cBhvr>
                                      <p:to>
                                        <p:strVal val="visible"/>
                                      </p:to>
                                    </p:set>
                                    <p:animEffect transition="in" filter="wipe(left)">
                                      <p:cBhvr>
                                        <p:cTn id="7" dur="500"/>
                                        <p:tgtEl>
                                          <p:spTgt spid="1331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56"/>
                                        </p:tgtEl>
                                        <p:attrNameLst>
                                          <p:attrName>style.visibility</p:attrName>
                                        </p:attrNameLst>
                                      </p:cBhvr>
                                      <p:to>
                                        <p:strVal val="visible"/>
                                      </p:to>
                                    </p:set>
                                    <p:animEffect transition="in" filter="wipe(left)">
                                      <p:cBhvr>
                                        <p:cTn id="12" dur="500"/>
                                        <p:tgtEl>
                                          <p:spTgt spid="13315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3176"/>
                                        </p:tgtEl>
                                        <p:attrNameLst>
                                          <p:attrName>style.visibility</p:attrName>
                                        </p:attrNameLst>
                                      </p:cBhvr>
                                      <p:to>
                                        <p:strVal val="visible"/>
                                      </p:to>
                                    </p:set>
                                    <p:animEffect transition="in" filter="wipe(left)">
                                      <p:cBhvr>
                                        <p:cTn id="17" dur="500"/>
                                        <p:tgtEl>
                                          <p:spTgt spid="13317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33177"/>
                                        </p:tgtEl>
                                        <p:attrNameLst>
                                          <p:attrName>style.visibility</p:attrName>
                                        </p:attrNameLst>
                                      </p:cBhvr>
                                      <p:to>
                                        <p:strVal val="visible"/>
                                      </p:to>
                                    </p:set>
                                    <p:animEffect transition="in" filter="wipe(down)">
                                      <p:cBhvr>
                                        <p:cTn id="22" dur="500"/>
                                        <p:tgtEl>
                                          <p:spTgt spid="133177"/>
                                        </p:tgtEl>
                                      </p:cBhvr>
                                    </p:animEffect>
                                  </p:childTnLst>
                                </p:cTn>
                              </p:par>
                            </p:childTnLst>
                          </p:cTn>
                        </p:par>
                        <p:par>
                          <p:cTn id="23" fill="hold">
                            <p:stCondLst>
                              <p:cond delay="500"/>
                            </p:stCondLst>
                            <p:childTnLst>
                              <p:par>
                                <p:cTn id="24" presetID="22" presetClass="entr" presetSubtype="4" fill="hold" grpId="0" nodeType="afterEffect">
                                  <p:stCondLst>
                                    <p:cond delay="0"/>
                                  </p:stCondLst>
                                  <p:childTnLst>
                                    <p:set>
                                      <p:cBhvr>
                                        <p:cTn id="25" dur="1" fill="hold">
                                          <p:stCondLst>
                                            <p:cond delay="0"/>
                                          </p:stCondLst>
                                        </p:cTn>
                                        <p:tgtEl>
                                          <p:spTgt spid="133179"/>
                                        </p:tgtEl>
                                        <p:attrNameLst>
                                          <p:attrName>style.visibility</p:attrName>
                                        </p:attrNameLst>
                                      </p:cBhvr>
                                      <p:to>
                                        <p:strVal val="visible"/>
                                      </p:to>
                                    </p:set>
                                    <p:animEffect transition="in" filter="wipe(down)">
                                      <p:cBhvr>
                                        <p:cTn id="26" dur="500"/>
                                        <p:tgtEl>
                                          <p:spTgt spid="13317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33178"/>
                                        </p:tgtEl>
                                        <p:attrNameLst>
                                          <p:attrName>style.visibility</p:attrName>
                                        </p:attrNameLst>
                                      </p:cBhvr>
                                      <p:to>
                                        <p:strVal val="visible"/>
                                      </p:to>
                                    </p:set>
                                    <p:animEffect transition="in" filter="wipe(down)">
                                      <p:cBhvr>
                                        <p:cTn id="31" dur="500"/>
                                        <p:tgtEl>
                                          <p:spTgt spid="133178"/>
                                        </p:tgtEl>
                                      </p:cBhvr>
                                    </p:animEffect>
                                  </p:childTnLst>
                                </p:cTn>
                              </p:par>
                            </p:childTnLst>
                          </p:cTn>
                        </p:par>
                        <p:par>
                          <p:cTn id="32" fill="hold">
                            <p:stCondLst>
                              <p:cond delay="500"/>
                            </p:stCondLst>
                            <p:childTnLst>
                              <p:par>
                                <p:cTn id="33" presetID="22" presetClass="entr" presetSubtype="4" fill="hold" grpId="0" nodeType="afterEffect">
                                  <p:stCondLst>
                                    <p:cond delay="0"/>
                                  </p:stCondLst>
                                  <p:childTnLst>
                                    <p:set>
                                      <p:cBhvr>
                                        <p:cTn id="34" dur="1" fill="hold">
                                          <p:stCondLst>
                                            <p:cond delay="0"/>
                                          </p:stCondLst>
                                        </p:cTn>
                                        <p:tgtEl>
                                          <p:spTgt spid="133180"/>
                                        </p:tgtEl>
                                        <p:attrNameLst>
                                          <p:attrName>style.visibility</p:attrName>
                                        </p:attrNameLst>
                                      </p:cBhvr>
                                      <p:to>
                                        <p:strVal val="visible"/>
                                      </p:to>
                                    </p:set>
                                    <p:animEffect transition="in" filter="wipe(down)">
                                      <p:cBhvr>
                                        <p:cTn id="35" dur="500"/>
                                        <p:tgtEl>
                                          <p:spTgt spid="133180"/>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33181"/>
                                        </p:tgtEl>
                                        <p:attrNameLst>
                                          <p:attrName>style.visibility</p:attrName>
                                        </p:attrNameLst>
                                      </p:cBhvr>
                                      <p:to>
                                        <p:strVal val="visible"/>
                                      </p:to>
                                    </p:set>
                                    <p:animEffect transition="in" filter="wipe(down)">
                                      <p:cBhvr>
                                        <p:cTn id="40" dur="500"/>
                                        <p:tgtEl>
                                          <p:spTgt spid="133181"/>
                                        </p:tgtEl>
                                      </p:cBhvr>
                                    </p:animEffect>
                                  </p:childTnLst>
                                </p:cTn>
                              </p:par>
                            </p:childTnLst>
                          </p:cTn>
                        </p:par>
                        <p:par>
                          <p:cTn id="41" fill="hold">
                            <p:stCondLst>
                              <p:cond delay="500"/>
                            </p:stCondLst>
                            <p:childTnLst>
                              <p:par>
                                <p:cTn id="42" presetID="22" presetClass="entr" presetSubtype="4" fill="hold" grpId="0" nodeType="afterEffect">
                                  <p:stCondLst>
                                    <p:cond delay="0"/>
                                  </p:stCondLst>
                                  <p:childTnLst>
                                    <p:set>
                                      <p:cBhvr>
                                        <p:cTn id="43" dur="1" fill="hold">
                                          <p:stCondLst>
                                            <p:cond delay="0"/>
                                          </p:stCondLst>
                                        </p:cTn>
                                        <p:tgtEl>
                                          <p:spTgt spid="133182"/>
                                        </p:tgtEl>
                                        <p:attrNameLst>
                                          <p:attrName>style.visibility</p:attrName>
                                        </p:attrNameLst>
                                      </p:cBhvr>
                                      <p:to>
                                        <p:strVal val="visible"/>
                                      </p:to>
                                    </p:set>
                                    <p:animEffect transition="in" filter="wipe(down)">
                                      <p:cBhvr>
                                        <p:cTn id="44" dur="500"/>
                                        <p:tgtEl>
                                          <p:spTgt spid="133182"/>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133183"/>
                                        </p:tgtEl>
                                        <p:attrNameLst>
                                          <p:attrName>style.visibility</p:attrName>
                                        </p:attrNameLst>
                                      </p:cBhvr>
                                      <p:to>
                                        <p:strVal val="visible"/>
                                      </p:to>
                                    </p:set>
                                    <p:animEffect transition="in" filter="wipe(left)">
                                      <p:cBhvr>
                                        <p:cTn id="49" dur="500"/>
                                        <p:tgtEl>
                                          <p:spTgt spid="133183"/>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133184"/>
                                        </p:tgtEl>
                                        <p:attrNameLst>
                                          <p:attrName>style.visibility</p:attrName>
                                        </p:attrNameLst>
                                      </p:cBhvr>
                                      <p:to>
                                        <p:strVal val="visible"/>
                                      </p:to>
                                    </p:set>
                                    <p:animEffect transition="in" filter="wipe(down)">
                                      <p:cBhvr>
                                        <p:cTn id="54" dur="500"/>
                                        <p:tgtEl>
                                          <p:spTgt spid="133184"/>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133185"/>
                                        </p:tgtEl>
                                        <p:attrNameLst>
                                          <p:attrName>style.visibility</p:attrName>
                                        </p:attrNameLst>
                                      </p:cBhvr>
                                      <p:to>
                                        <p:strVal val="visible"/>
                                      </p:to>
                                    </p:set>
                                    <p:animEffect transition="in" filter="wipe(left)">
                                      <p:cBhvr>
                                        <p:cTn id="59" dur="500"/>
                                        <p:tgtEl>
                                          <p:spTgt spid="133185"/>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133186"/>
                                        </p:tgtEl>
                                        <p:attrNameLst>
                                          <p:attrName>style.visibility</p:attrName>
                                        </p:attrNameLst>
                                      </p:cBhvr>
                                      <p:to>
                                        <p:strVal val="visible"/>
                                      </p:to>
                                    </p:set>
                                    <p:animEffect transition="in" filter="wipe(left)">
                                      <p:cBhvr>
                                        <p:cTn id="64" dur="500"/>
                                        <p:tgtEl>
                                          <p:spTgt spid="133186"/>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133157"/>
                                        </p:tgtEl>
                                        <p:attrNameLst>
                                          <p:attrName>style.visibility</p:attrName>
                                        </p:attrNameLst>
                                      </p:cBhvr>
                                      <p:to>
                                        <p:strVal val="visible"/>
                                      </p:to>
                                    </p:set>
                                    <p:animEffect transition="in" filter="wipe(left)">
                                      <p:cBhvr>
                                        <p:cTn id="69" dur="500"/>
                                        <p:tgtEl>
                                          <p:spTgt spid="133157"/>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133160"/>
                                        </p:tgtEl>
                                        <p:attrNameLst>
                                          <p:attrName>style.visibility</p:attrName>
                                        </p:attrNameLst>
                                      </p:cBhvr>
                                      <p:to>
                                        <p:strVal val="visible"/>
                                      </p:to>
                                    </p:set>
                                    <p:animEffect transition="in" filter="wipe(left)">
                                      <p:cBhvr>
                                        <p:cTn id="74" dur="500"/>
                                        <p:tgtEl>
                                          <p:spTgt spid="133160"/>
                                        </p:tgtEl>
                                      </p:cBhvr>
                                    </p:animEffec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499"/>
                                          </p:stCondLst>
                                        </p:cTn>
                                        <p:tgtEl>
                                          <p:spTgt spid="133187"/>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grpId="0" nodeType="clickEffect">
                                  <p:stCondLst>
                                    <p:cond delay="0"/>
                                  </p:stCondLst>
                                  <p:childTnLst>
                                    <p:set>
                                      <p:cBhvr>
                                        <p:cTn id="82" dur="1" fill="hold">
                                          <p:stCondLst>
                                            <p:cond delay="0"/>
                                          </p:stCondLst>
                                        </p:cTn>
                                        <p:tgtEl>
                                          <p:spTgt spid="133152"/>
                                        </p:tgtEl>
                                        <p:attrNameLst>
                                          <p:attrName>style.visibility</p:attrName>
                                        </p:attrNameLst>
                                      </p:cBhvr>
                                      <p:to>
                                        <p:strVal val="visible"/>
                                      </p:to>
                                    </p:set>
                                    <p:animEffect transition="in" filter="wipe(left)">
                                      <p:cBhvr>
                                        <p:cTn id="83" dur="500"/>
                                        <p:tgtEl>
                                          <p:spTgt spid="133152"/>
                                        </p:tgtEl>
                                      </p:cBhvr>
                                    </p:animEffect>
                                  </p:childTnLst>
                                </p:cTn>
                              </p:par>
                            </p:childTnLst>
                          </p:cTn>
                        </p:par>
                        <p:par>
                          <p:cTn id="84" fill="hold">
                            <p:stCondLst>
                              <p:cond delay="500"/>
                            </p:stCondLst>
                            <p:childTnLst>
                              <p:par>
                                <p:cTn id="85" presetID="22" presetClass="entr" presetSubtype="8" fill="hold" grpId="0" nodeType="afterEffect">
                                  <p:stCondLst>
                                    <p:cond delay="0"/>
                                  </p:stCondLst>
                                  <p:childTnLst>
                                    <p:set>
                                      <p:cBhvr>
                                        <p:cTn id="86" dur="1" fill="hold">
                                          <p:stCondLst>
                                            <p:cond delay="0"/>
                                          </p:stCondLst>
                                        </p:cTn>
                                        <p:tgtEl>
                                          <p:spTgt spid="133153"/>
                                        </p:tgtEl>
                                        <p:attrNameLst>
                                          <p:attrName>style.visibility</p:attrName>
                                        </p:attrNameLst>
                                      </p:cBhvr>
                                      <p:to>
                                        <p:strVal val="visible"/>
                                      </p:to>
                                    </p:set>
                                    <p:animEffect transition="in" filter="wipe(left)">
                                      <p:cBhvr>
                                        <p:cTn id="87" dur="500"/>
                                        <p:tgtEl>
                                          <p:spTgt spid="133153"/>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133154"/>
                                        </p:tgtEl>
                                        <p:attrNameLst>
                                          <p:attrName>style.visibility</p:attrName>
                                        </p:attrNameLst>
                                      </p:cBhvr>
                                      <p:to>
                                        <p:strVal val="visible"/>
                                      </p:to>
                                    </p:set>
                                    <p:animEffect transition="in" filter="wipe(left)">
                                      <p:cBhvr>
                                        <p:cTn id="92" dur="500"/>
                                        <p:tgtEl>
                                          <p:spTgt spid="133154"/>
                                        </p:tgtEl>
                                      </p:cBhvr>
                                    </p:animEffect>
                                  </p:childTnLst>
                                </p:cTn>
                              </p:par>
                            </p:childTnLst>
                          </p:cTn>
                        </p:par>
                        <p:par>
                          <p:cTn id="93" fill="hold">
                            <p:stCondLst>
                              <p:cond delay="500"/>
                            </p:stCondLst>
                            <p:childTnLst>
                              <p:par>
                                <p:cTn id="94" presetID="22" presetClass="entr" presetSubtype="8" fill="hold" grpId="0" nodeType="afterEffect">
                                  <p:stCondLst>
                                    <p:cond delay="0"/>
                                  </p:stCondLst>
                                  <p:childTnLst>
                                    <p:set>
                                      <p:cBhvr>
                                        <p:cTn id="95" dur="1" fill="hold">
                                          <p:stCondLst>
                                            <p:cond delay="0"/>
                                          </p:stCondLst>
                                        </p:cTn>
                                        <p:tgtEl>
                                          <p:spTgt spid="133155"/>
                                        </p:tgtEl>
                                        <p:attrNameLst>
                                          <p:attrName>style.visibility</p:attrName>
                                        </p:attrNameLst>
                                      </p:cBhvr>
                                      <p:to>
                                        <p:strVal val="visible"/>
                                      </p:to>
                                    </p:set>
                                    <p:animEffect transition="in" filter="wipe(left)">
                                      <p:cBhvr>
                                        <p:cTn id="96" dur="500"/>
                                        <p:tgtEl>
                                          <p:spTgt spid="133155"/>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8" fill="hold" grpId="0" nodeType="clickEffect">
                                  <p:stCondLst>
                                    <p:cond delay="0"/>
                                  </p:stCondLst>
                                  <p:childTnLst>
                                    <p:set>
                                      <p:cBhvr>
                                        <p:cTn id="100" dur="1" fill="hold">
                                          <p:stCondLst>
                                            <p:cond delay="0"/>
                                          </p:stCondLst>
                                        </p:cTn>
                                        <p:tgtEl>
                                          <p:spTgt spid="133172"/>
                                        </p:tgtEl>
                                        <p:attrNameLst>
                                          <p:attrName>style.visibility</p:attrName>
                                        </p:attrNameLst>
                                      </p:cBhvr>
                                      <p:to>
                                        <p:strVal val="visible"/>
                                      </p:to>
                                    </p:set>
                                    <p:animEffect transition="in" filter="wipe(left)">
                                      <p:cBhvr>
                                        <p:cTn id="101" dur="500"/>
                                        <p:tgtEl>
                                          <p:spTgt spid="133172"/>
                                        </p:tgtEl>
                                      </p:cBhvr>
                                    </p:animEffect>
                                  </p:childTnLst>
                                </p:cTn>
                              </p:par>
                            </p:childTnLst>
                          </p:cTn>
                        </p:par>
                        <p:par>
                          <p:cTn id="102" fill="hold">
                            <p:stCondLst>
                              <p:cond delay="500"/>
                            </p:stCondLst>
                            <p:childTnLst>
                              <p:par>
                                <p:cTn id="103" presetID="22" presetClass="entr" presetSubtype="8" fill="hold" grpId="0" nodeType="afterEffect">
                                  <p:stCondLst>
                                    <p:cond delay="0"/>
                                  </p:stCondLst>
                                  <p:childTnLst>
                                    <p:set>
                                      <p:cBhvr>
                                        <p:cTn id="104" dur="1" fill="hold">
                                          <p:stCondLst>
                                            <p:cond delay="0"/>
                                          </p:stCondLst>
                                        </p:cTn>
                                        <p:tgtEl>
                                          <p:spTgt spid="133173"/>
                                        </p:tgtEl>
                                        <p:attrNameLst>
                                          <p:attrName>style.visibility</p:attrName>
                                        </p:attrNameLst>
                                      </p:cBhvr>
                                      <p:to>
                                        <p:strVal val="visible"/>
                                      </p:to>
                                    </p:set>
                                    <p:animEffect transition="in" filter="wipe(left)">
                                      <p:cBhvr>
                                        <p:cTn id="105" dur="500"/>
                                        <p:tgtEl>
                                          <p:spTgt spid="133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0" grpId="0" animBg="1" autoUpdateAnimBg="0"/>
      <p:bldP spid="133152" grpId="0" autoUpdateAnimBg="0"/>
      <p:bldP spid="133153" grpId="0" autoUpdateAnimBg="0"/>
      <p:bldP spid="133154" grpId="0" autoUpdateAnimBg="0"/>
      <p:bldP spid="133155" grpId="0" autoUpdateAnimBg="0"/>
      <p:bldP spid="133156" grpId="0" autoUpdateAnimBg="0"/>
      <p:bldP spid="133157" grpId="0" autoUpdateAnimBg="0"/>
      <p:bldP spid="133160" grpId="0" autoUpdateAnimBg="0"/>
      <p:bldP spid="133172" grpId="0" autoUpdateAnimBg="0"/>
      <p:bldP spid="133173" grpId="0" autoUpdateAnimBg="0"/>
      <p:bldP spid="133176" grpId="0" animBg="1"/>
      <p:bldP spid="133177" grpId="0" autoUpdateAnimBg="0"/>
      <p:bldP spid="133178" grpId="0" autoUpdateAnimBg="0"/>
      <p:bldP spid="133179" grpId="0" animBg="1"/>
      <p:bldP spid="133180" grpId="0" animBg="1"/>
      <p:bldP spid="133181" grpId="0" animBg="1"/>
      <p:bldP spid="133182" grpId="0" animBg="1"/>
      <p:bldP spid="133183" grpId="0" autoUpdateAnimBg="0"/>
      <p:bldP spid="133184" grpId="0" animBg="1"/>
      <p:bldP spid="133185" grpId="0" autoUpdateAnimBg="0"/>
      <p:bldP spid="133186"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4194" name="Group 50"/>
          <p:cNvGraphicFramePr>
            <a:graphicFrameLocks noGrp="1"/>
          </p:cNvGraphicFramePr>
          <p:nvPr/>
        </p:nvGraphicFramePr>
        <p:xfrm>
          <a:off x="305027" y="4419865"/>
          <a:ext cx="8381999" cy="2286001"/>
        </p:xfrm>
        <a:graphic>
          <a:graphicData uri="http://schemas.openxmlformats.org/drawingml/2006/table">
            <a:tbl>
              <a:tblPr/>
              <a:tblGrid>
                <a:gridCol w="1218973"/>
                <a:gridCol w="3350759"/>
                <a:gridCol w="916214"/>
                <a:gridCol w="1448026"/>
                <a:gridCol w="1448027"/>
              </a:tblGrid>
              <a:tr h="685271">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Tgl</a:t>
                      </a:r>
                    </a:p>
                  </a:txBody>
                  <a:tcPr marL="73051" marR="73051" marT="42613" marB="426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Account/Rekening</a:t>
                      </a: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Ref</a:t>
                      </a: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Debit</a:t>
                      </a: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Kredit</a:t>
                      </a:r>
                    </a:p>
                  </a:txBody>
                  <a:tcPr marL="73051" marR="73051" marT="42613" marB="426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136">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4458">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    </a:t>
                      </a: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136">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4178" name="Rectangle 34"/>
          <p:cNvSpPr>
            <a:spLocks noChangeArrowheads="1"/>
          </p:cNvSpPr>
          <p:nvPr/>
        </p:nvSpPr>
        <p:spPr bwMode="auto">
          <a:xfrm>
            <a:off x="3972152" y="2667000"/>
            <a:ext cx="4680857" cy="1370542"/>
          </a:xfrm>
          <a:prstGeom prst="rect">
            <a:avLst/>
          </a:prstGeom>
          <a:solidFill>
            <a:schemeClr val="accent1"/>
          </a:solidFill>
          <a:ln w="9525">
            <a:solidFill>
              <a:schemeClr val="tx1"/>
            </a:solidFill>
            <a:miter lim="800000"/>
            <a:headEnd/>
            <a:tailEnd/>
          </a:ln>
        </p:spPr>
        <p:txBody>
          <a:bodyPr lIns="77808" tIns="38904" rIns="77808" bIns="38904"/>
          <a:lstStyle/>
          <a:p>
            <a:pPr defTabSz="777804"/>
            <a:r>
              <a:rPr lang="id-ID" sz="2100" dirty="0"/>
              <a:t> </a:t>
            </a:r>
            <a:endParaRPr lang="en-US" sz="2100" dirty="0"/>
          </a:p>
          <a:p>
            <a:pPr defTabSz="777804"/>
            <a:r>
              <a:rPr lang="id-ID" sz="2100" dirty="0"/>
              <a:t> </a:t>
            </a:r>
          </a:p>
          <a:p>
            <a:pPr defTabSz="777804"/>
            <a:endParaRPr lang="id-ID" sz="2100" dirty="0"/>
          </a:p>
        </p:txBody>
      </p:sp>
      <p:sp>
        <p:nvSpPr>
          <p:cNvPr id="134179" name="Oval 35"/>
          <p:cNvSpPr>
            <a:spLocks noChangeArrowheads="1"/>
          </p:cNvSpPr>
          <p:nvPr/>
        </p:nvSpPr>
        <p:spPr bwMode="auto">
          <a:xfrm>
            <a:off x="0" y="2743730"/>
            <a:ext cx="3123974" cy="914136"/>
          </a:xfrm>
          <a:prstGeom prst="ellipse">
            <a:avLst/>
          </a:prstGeom>
          <a:solidFill>
            <a:schemeClr val="accent1"/>
          </a:solidFill>
          <a:ln w="9525">
            <a:solidFill>
              <a:schemeClr val="tx1"/>
            </a:solidFill>
            <a:round/>
            <a:headEnd/>
            <a:tailEnd/>
          </a:ln>
        </p:spPr>
        <p:txBody>
          <a:bodyPr lIns="77808" tIns="38904" rIns="77808" bIns="38904" anchor="ctr"/>
          <a:lstStyle/>
          <a:p>
            <a:pPr algn="ctr" defTabSz="777804"/>
            <a:r>
              <a:rPr lang="en-US" sz="2100" dirty="0" err="1"/>
              <a:t>Apa</a:t>
            </a:r>
            <a:r>
              <a:rPr lang="en-US" sz="2100" dirty="0"/>
              <a:t> </a:t>
            </a:r>
            <a:r>
              <a:rPr lang="en-US" sz="2100" dirty="0" err="1"/>
              <a:t>pengaruhnya</a:t>
            </a:r>
            <a:endParaRPr lang="en-US" sz="2100" dirty="0"/>
          </a:p>
        </p:txBody>
      </p:sp>
      <p:sp>
        <p:nvSpPr>
          <p:cNvPr id="11300" name="AutoShape 36"/>
          <p:cNvSpPr>
            <a:spLocks noChangeArrowheads="1"/>
          </p:cNvSpPr>
          <p:nvPr/>
        </p:nvSpPr>
        <p:spPr bwMode="auto">
          <a:xfrm>
            <a:off x="2969759" y="3018896"/>
            <a:ext cx="978580" cy="486833"/>
          </a:xfrm>
          <a:prstGeom prst="rightArrow">
            <a:avLst>
              <a:gd name="adj1" fmla="val 50000"/>
              <a:gd name="adj2" fmla="val 58628"/>
            </a:avLst>
          </a:prstGeom>
          <a:solidFill>
            <a:schemeClr val="accent1"/>
          </a:solidFill>
          <a:ln w="9525">
            <a:solidFill>
              <a:schemeClr val="tx1"/>
            </a:solidFill>
            <a:miter lim="800000"/>
            <a:headEnd/>
            <a:tailEnd/>
          </a:ln>
        </p:spPr>
        <p:txBody>
          <a:bodyPr wrap="none" lIns="69568" tIns="34784" rIns="69568" bIns="34784" anchor="ctr"/>
          <a:lstStyle/>
          <a:p>
            <a:endParaRPr lang="id-ID"/>
          </a:p>
        </p:txBody>
      </p:sp>
      <p:sp>
        <p:nvSpPr>
          <p:cNvPr id="134181" name="Text Box 37"/>
          <p:cNvSpPr txBox="1">
            <a:spLocks noChangeArrowheads="1"/>
          </p:cNvSpPr>
          <p:nvPr/>
        </p:nvSpPr>
        <p:spPr bwMode="auto">
          <a:xfrm>
            <a:off x="1492250" y="5105136"/>
            <a:ext cx="982618"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Piutang</a:t>
            </a:r>
            <a:endParaRPr lang="en-US" sz="2100" dirty="0"/>
          </a:p>
        </p:txBody>
      </p:sp>
      <p:sp>
        <p:nvSpPr>
          <p:cNvPr id="134182" name="Text Box 38"/>
          <p:cNvSpPr txBox="1">
            <a:spLocks noChangeArrowheads="1"/>
          </p:cNvSpPr>
          <p:nvPr/>
        </p:nvSpPr>
        <p:spPr bwMode="auto">
          <a:xfrm>
            <a:off x="5984875" y="5181865"/>
            <a:ext cx="1245575"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1.030.000</a:t>
            </a:r>
          </a:p>
        </p:txBody>
      </p:sp>
      <p:sp>
        <p:nvSpPr>
          <p:cNvPr id="134183" name="Text Box 39"/>
          <p:cNvSpPr txBox="1">
            <a:spLocks noChangeArrowheads="1"/>
          </p:cNvSpPr>
          <p:nvPr/>
        </p:nvSpPr>
        <p:spPr bwMode="auto">
          <a:xfrm>
            <a:off x="2028599" y="5638271"/>
            <a:ext cx="1732054"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Piutang</a:t>
            </a:r>
            <a:r>
              <a:rPr lang="en-US" sz="2100" dirty="0"/>
              <a:t>  </a:t>
            </a:r>
            <a:r>
              <a:rPr lang="en-US" sz="2100" dirty="0" err="1"/>
              <a:t>wesel</a:t>
            </a:r>
            <a:endParaRPr lang="en-US" sz="2100" dirty="0"/>
          </a:p>
        </p:txBody>
      </p:sp>
      <p:sp>
        <p:nvSpPr>
          <p:cNvPr id="134184" name="Text Box 40"/>
          <p:cNvSpPr txBox="1">
            <a:spLocks noChangeArrowheads="1"/>
          </p:cNvSpPr>
          <p:nvPr/>
        </p:nvSpPr>
        <p:spPr bwMode="auto">
          <a:xfrm>
            <a:off x="7521349" y="5715000"/>
            <a:ext cx="1245575"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1.000.000</a:t>
            </a:r>
          </a:p>
        </p:txBody>
      </p:sp>
      <p:sp>
        <p:nvSpPr>
          <p:cNvPr id="134185" name="Text Box 41"/>
          <p:cNvSpPr txBox="1">
            <a:spLocks noChangeArrowheads="1"/>
          </p:cNvSpPr>
          <p:nvPr/>
        </p:nvSpPr>
        <p:spPr bwMode="auto">
          <a:xfrm>
            <a:off x="3937000" y="2667000"/>
            <a:ext cx="4384127"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Piutang</a:t>
            </a:r>
            <a:r>
              <a:rPr lang="en-US" sz="2100" dirty="0"/>
              <a:t> </a:t>
            </a:r>
            <a:r>
              <a:rPr lang="en-US" sz="2100" dirty="0" err="1"/>
              <a:t>biasa</a:t>
            </a:r>
            <a:r>
              <a:rPr lang="en-US" sz="2100" dirty="0"/>
              <a:t> </a:t>
            </a:r>
            <a:r>
              <a:rPr lang="en-US" sz="2100" dirty="0" err="1"/>
              <a:t>bertambah</a:t>
            </a:r>
            <a:r>
              <a:rPr lang="en-US" sz="2100" dirty="0"/>
              <a:t> Rp.1.030.000</a:t>
            </a:r>
          </a:p>
        </p:txBody>
      </p:sp>
      <p:sp>
        <p:nvSpPr>
          <p:cNvPr id="134186" name="Text Box 42"/>
          <p:cNvSpPr txBox="1">
            <a:spLocks noChangeArrowheads="1"/>
          </p:cNvSpPr>
          <p:nvPr/>
        </p:nvSpPr>
        <p:spPr bwMode="auto">
          <a:xfrm>
            <a:off x="3922260" y="2973917"/>
            <a:ext cx="4350464"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Piutang</a:t>
            </a:r>
            <a:r>
              <a:rPr lang="en-US" sz="2100" dirty="0"/>
              <a:t> </a:t>
            </a:r>
            <a:r>
              <a:rPr lang="en-US" sz="2100" dirty="0" err="1"/>
              <a:t>wesel</a:t>
            </a:r>
            <a:r>
              <a:rPr lang="en-US" sz="2100" dirty="0"/>
              <a:t> </a:t>
            </a:r>
            <a:r>
              <a:rPr lang="en-US" sz="2100" dirty="0" err="1"/>
              <a:t>berkurang</a:t>
            </a:r>
            <a:r>
              <a:rPr lang="en-US" sz="2100" dirty="0"/>
              <a:t> Rp.1.000.000</a:t>
            </a:r>
          </a:p>
        </p:txBody>
      </p:sp>
      <p:sp>
        <p:nvSpPr>
          <p:cNvPr id="134188" name="Text Box 44"/>
          <p:cNvSpPr txBox="1">
            <a:spLocks noChangeArrowheads="1"/>
          </p:cNvSpPr>
          <p:nvPr/>
        </p:nvSpPr>
        <p:spPr bwMode="auto">
          <a:xfrm>
            <a:off x="3919991" y="3352271"/>
            <a:ext cx="4688634"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Pendapatan</a:t>
            </a:r>
            <a:r>
              <a:rPr lang="en-US" sz="2100" dirty="0"/>
              <a:t> </a:t>
            </a:r>
            <a:r>
              <a:rPr lang="en-US" sz="2100" dirty="0" err="1"/>
              <a:t>bunga</a:t>
            </a:r>
            <a:r>
              <a:rPr lang="en-US" sz="2100" dirty="0"/>
              <a:t> </a:t>
            </a:r>
            <a:r>
              <a:rPr lang="en-US" sz="2100" dirty="0" err="1"/>
              <a:t>bertambah</a:t>
            </a:r>
            <a:r>
              <a:rPr lang="en-US" sz="2100" dirty="0"/>
              <a:t>  Rp.30.000</a:t>
            </a:r>
          </a:p>
        </p:txBody>
      </p:sp>
      <p:sp>
        <p:nvSpPr>
          <p:cNvPr id="134189" name="Text Box 45"/>
          <p:cNvSpPr txBox="1">
            <a:spLocks noChangeArrowheads="1"/>
          </p:cNvSpPr>
          <p:nvPr/>
        </p:nvSpPr>
        <p:spPr bwMode="auto">
          <a:xfrm>
            <a:off x="2025197" y="6172729"/>
            <a:ext cx="2192821"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Pendapatan</a:t>
            </a:r>
            <a:r>
              <a:rPr lang="en-US" sz="2100" dirty="0"/>
              <a:t> </a:t>
            </a:r>
            <a:r>
              <a:rPr lang="en-US" sz="2100" dirty="0" err="1"/>
              <a:t>bunga</a:t>
            </a:r>
            <a:endParaRPr lang="en-US" sz="2100" dirty="0"/>
          </a:p>
        </p:txBody>
      </p:sp>
      <p:sp>
        <p:nvSpPr>
          <p:cNvPr id="134190" name="Text Box 46"/>
          <p:cNvSpPr txBox="1">
            <a:spLocks noChangeArrowheads="1"/>
          </p:cNvSpPr>
          <p:nvPr/>
        </p:nvSpPr>
        <p:spPr bwMode="auto">
          <a:xfrm>
            <a:off x="7768545" y="6172729"/>
            <a:ext cx="905739"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30.000</a:t>
            </a:r>
          </a:p>
        </p:txBody>
      </p:sp>
      <p:sp>
        <p:nvSpPr>
          <p:cNvPr id="11310" name="Rectangle 47"/>
          <p:cNvSpPr>
            <a:spLocks noChangeArrowheads="1"/>
          </p:cNvSpPr>
          <p:nvPr/>
        </p:nvSpPr>
        <p:spPr bwMode="auto">
          <a:xfrm>
            <a:off x="151947" y="304271"/>
            <a:ext cx="8459107" cy="1600729"/>
          </a:xfrm>
          <a:prstGeom prst="rect">
            <a:avLst/>
          </a:prstGeom>
          <a:solidFill>
            <a:srgbClr val="FFFFCC">
              <a:alpha val="50195"/>
            </a:srgbClr>
          </a:solidFill>
          <a:ln w="9525">
            <a:solidFill>
              <a:srgbClr val="FF0000"/>
            </a:solidFill>
            <a:miter lim="800000"/>
            <a:headEnd/>
            <a:tailEnd/>
          </a:ln>
        </p:spPr>
        <p:txBody>
          <a:bodyPr lIns="77808" tIns="38904" rIns="77808" bIns="38904" anchor="ctr"/>
          <a:lstStyle/>
          <a:p>
            <a:pPr algn="ctr" defTabSz="777804"/>
            <a:r>
              <a:rPr lang="en-US" sz="2100" dirty="0" err="1">
                <a:solidFill>
                  <a:schemeClr val="tx2"/>
                </a:solidFill>
                <a:cs typeface="Times New Roman" pitchFamily="18" charset="0"/>
              </a:rPr>
              <a:t>Pada</a:t>
            </a:r>
            <a:r>
              <a:rPr lang="en-US" sz="2100" dirty="0">
                <a:solidFill>
                  <a:schemeClr val="tx2"/>
                </a:solidFill>
                <a:cs typeface="Times New Roman" pitchFamily="18" charset="0"/>
              </a:rPr>
              <a:t> </a:t>
            </a:r>
            <a:r>
              <a:rPr lang="en-US" sz="2100" dirty="0" err="1">
                <a:solidFill>
                  <a:schemeClr val="tx2"/>
                </a:solidFill>
                <a:cs typeface="Times New Roman" pitchFamily="18" charset="0"/>
              </a:rPr>
              <a:t>tanggal</a:t>
            </a:r>
            <a:r>
              <a:rPr lang="en-US" sz="2100" dirty="0">
                <a:solidFill>
                  <a:schemeClr val="tx2"/>
                </a:solidFill>
                <a:cs typeface="Times New Roman" pitchFamily="18" charset="0"/>
              </a:rPr>
              <a:t> 2 Mei 2000 </a:t>
            </a:r>
            <a:r>
              <a:rPr lang="en-US" sz="2100" dirty="0" err="1">
                <a:solidFill>
                  <a:schemeClr val="tx2"/>
                </a:solidFill>
                <a:cs typeface="Times New Roman" pitchFamily="18" charset="0"/>
              </a:rPr>
              <a:t>perusahaan</a:t>
            </a:r>
            <a:r>
              <a:rPr lang="en-US" sz="2100" dirty="0">
                <a:solidFill>
                  <a:schemeClr val="tx2"/>
                </a:solidFill>
                <a:cs typeface="Times New Roman" pitchFamily="18" charset="0"/>
              </a:rPr>
              <a:t>  </a:t>
            </a:r>
            <a:r>
              <a:rPr lang="en-US" sz="2100" dirty="0" err="1">
                <a:solidFill>
                  <a:schemeClr val="tx2"/>
                </a:solidFill>
                <a:cs typeface="Times New Roman" pitchFamily="18" charset="0"/>
              </a:rPr>
              <a:t>gagal</a:t>
            </a:r>
            <a:r>
              <a:rPr lang="en-US" sz="2100" dirty="0">
                <a:solidFill>
                  <a:schemeClr val="tx2"/>
                </a:solidFill>
                <a:cs typeface="Times New Roman" pitchFamily="18" charset="0"/>
              </a:rPr>
              <a:t> </a:t>
            </a:r>
            <a:r>
              <a:rPr lang="en-US" sz="2100" dirty="0" err="1">
                <a:solidFill>
                  <a:schemeClr val="tx2"/>
                </a:solidFill>
                <a:cs typeface="Times New Roman" pitchFamily="18" charset="0"/>
              </a:rPr>
              <a:t>menagih</a:t>
            </a:r>
            <a:r>
              <a:rPr lang="en-US" sz="2100" dirty="0">
                <a:solidFill>
                  <a:schemeClr val="tx2"/>
                </a:solidFill>
                <a:cs typeface="Times New Roman" pitchFamily="18" charset="0"/>
              </a:rPr>
              <a:t> </a:t>
            </a:r>
            <a:r>
              <a:rPr lang="en-US" sz="2100" dirty="0" err="1">
                <a:solidFill>
                  <a:schemeClr val="tx2"/>
                </a:solidFill>
                <a:cs typeface="Times New Roman" pitchFamily="18" charset="0"/>
              </a:rPr>
              <a:t>promes</a:t>
            </a:r>
            <a:r>
              <a:rPr lang="en-US" sz="2100" dirty="0">
                <a:solidFill>
                  <a:schemeClr val="tx2"/>
                </a:solidFill>
                <a:cs typeface="Times New Roman" pitchFamily="18" charset="0"/>
              </a:rPr>
              <a:t> </a:t>
            </a:r>
            <a:r>
              <a:rPr lang="en-US" sz="2100" dirty="0" err="1">
                <a:solidFill>
                  <a:schemeClr val="tx2"/>
                </a:solidFill>
                <a:cs typeface="Times New Roman" pitchFamily="18" charset="0"/>
              </a:rPr>
              <a:t>Rp</a:t>
            </a:r>
            <a:r>
              <a:rPr lang="en-US" sz="2100" dirty="0">
                <a:solidFill>
                  <a:schemeClr val="tx2"/>
                </a:solidFill>
                <a:cs typeface="Times New Roman" pitchFamily="18" charset="0"/>
              </a:rPr>
              <a:t>. 1.000.000,00 </a:t>
            </a:r>
            <a:r>
              <a:rPr lang="en-US" sz="2100" dirty="0" err="1">
                <a:solidFill>
                  <a:schemeClr val="tx2"/>
                </a:solidFill>
                <a:cs typeface="Times New Roman" pitchFamily="18" charset="0"/>
              </a:rPr>
              <a:t>ditambah</a:t>
            </a:r>
            <a:r>
              <a:rPr lang="en-US" sz="2100" dirty="0">
                <a:solidFill>
                  <a:schemeClr val="tx2"/>
                </a:solidFill>
                <a:cs typeface="Times New Roman" pitchFamily="18" charset="0"/>
              </a:rPr>
              <a:t> </a:t>
            </a:r>
            <a:r>
              <a:rPr lang="en-US" sz="2100" dirty="0" err="1">
                <a:solidFill>
                  <a:schemeClr val="tx2"/>
                </a:solidFill>
                <a:cs typeface="Times New Roman" pitchFamily="18" charset="0"/>
              </a:rPr>
              <a:t>bunga</a:t>
            </a:r>
            <a:r>
              <a:rPr lang="en-US" sz="2100" dirty="0">
                <a:solidFill>
                  <a:schemeClr val="tx2"/>
                </a:solidFill>
                <a:cs typeface="Times New Roman" pitchFamily="18" charset="0"/>
              </a:rPr>
              <a:t>   12 %</a:t>
            </a:r>
            <a:endParaRPr lang="id-ID" sz="210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4179"/>
                                        </p:tgtEl>
                                        <p:attrNameLst>
                                          <p:attrName>style.visibility</p:attrName>
                                        </p:attrNameLst>
                                      </p:cBhvr>
                                      <p:to>
                                        <p:strVal val="visible"/>
                                      </p:to>
                                    </p:set>
                                    <p:animEffect transition="in" filter="wipe(left)">
                                      <p:cBhvr>
                                        <p:cTn id="7" dur="500"/>
                                        <p:tgtEl>
                                          <p:spTgt spid="13417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4178"/>
                                        </p:tgtEl>
                                        <p:attrNameLst>
                                          <p:attrName>style.visibility</p:attrName>
                                        </p:attrNameLst>
                                      </p:cBhvr>
                                      <p:to>
                                        <p:strVal val="visible"/>
                                      </p:to>
                                    </p:set>
                                    <p:animEffect transition="in" filter="wipe(left)">
                                      <p:cBhvr>
                                        <p:cTn id="12" dur="500"/>
                                        <p:tgtEl>
                                          <p:spTgt spid="13417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4185"/>
                                        </p:tgtEl>
                                        <p:attrNameLst>
                                          <p:attrName>style.visibility</p:attrName>
                                        </p:attrNameLst>
                                      </p:cBhvr>
                                      <p:to>
                                        <p:strVal val="visible"/>
                                      </p:to>
                                    </p:set>
                                    <p:animEffect transition="in" filter="wipe(left)">
                                      <p:cBhvr>
                                        <p:cTn id="17" dur="500"/>
                                        <p:tgtEl>
                                          <p:spTgt spid="13418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4186"/>
                                        </p:tgtEl>
                                        <p:attrNameLst>
                                          <p:attrName>style.visibility</p:attrName>
                                        </p:attrNameLst>
                                      </p:cBhvr>
                                      <p:to>
                                        <p:strVal val="visible"/>
                                      </p:to>
                                    </p:set>
                                    <p:animEffect transition="in" filter="wipe(left)">
                                      <p:cBhvr>
                                        <p:cTn id="22" dur="500"/>
                                        <p:tgtEl>
                                          <p:spTgt spid="13418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4188"/>
                                        </p:tgtEl>
                                        <p:attrNameLst>
                                          <p:attrName>style.visibility</p:attrName>
                                        </p:attrNameLst>
                                      </p:cBhvr>
                                      <p:to>
                                        <p:strVal val="visible"/>
                                      </p:to>
                                    </p:set>
                                    <p:animEffect transition="in" filter="wipe(left)">
                                      <p:cBhvr>
                                        <p:cTn id="27" dur="500"/>
                                        <p:tgtEl>
                                          <p:spTgt spid="134188"/>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499"/>
                                          </p:stCondLst>
                                        </p:cTn>
                                        <p:tgtEl>
                                          <p:spTgt spid="134194"/>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34181"/>
                                        </p:tgtEl>
                                        <p:attrNameLst>
                                          <p:attrName>style.visibility</p:attrName>
                                        </p:attrNameLst>
                                      </p:cBhvr>
                                      <p:to>
                                        <p:strVal val="visible"/>
                                      </p:to>
                                    </p:set>
                                    <p:animEffect transition="in" filter="wipe(left)">
                                      <p:cBhvr>
                                        <p:cTn id="36" dur="500"/>
                                        <p:tgtEl>
                                          <p:spTgt spid="134181"/>
                                        </p:tgtEl>
                                      </p:cBhvr>
                                    </p:animEffect>
                                  </p:childTnLst>
                                </p:cTn>
                              </p:par>
                            </p:childTnLst>
                          </p:cTn>
                        </p:par>
                        <p:par>
                          <p:cTn id="37" fill="hold">
                            <p:stCondLst>
                              <p:cond delay="500"/>
                            </p:stCondLst>
                            <p:childTnLst>
                              <p:par>
                                <p:cTn id="38" presetID="22" presetClass="entr" presetSubtype="8" fill="hold" grpId="0" nodeType="afterEffect">
                                  <p:stCondLst>
                                    <p:cond delay="0"/>
                                  </p:stCondLst>
                                  <p:childTnLst>
                                    <p:set>
                                      <p:cBhvr>
                                        <p:cTn id="39" dur="1" fill="hold">
                                          <p:stCondLst>
                                            <p:cond delay="0"/>
                                          </p:stCondLst>
                                        </p:cTn>
                                        <p:tgtEl>
                                          <p:spTgt spid="134182"/>
                                        </p:tgtEl>
                                        <p:attrNameLst>
                                          <p:attrName>style.visibility</p:attrName>
                                        </p:attrNameLst>
                                      </p:cBhvr>
                                      <p:to>
                                        <p:strVal val="visible"/>
                                      </p:to>
                                    </p:set>
                                    <p:animEffect transition="in" filter="wipe(left)">
                                      <p:cBhvr>
                                        <p:cTn id="40" dur="500"/>
                                        <p:tgtEl>
                                          <p:spTgt spid="134182"/>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34183"/>
                                        </p:tgtEl>
                                        <p:attrNameLst>
                                          <p:attrName>style.visibility</p:attrName>
                                        </p:attrNameLst>
                                      </p:cBhvr>
                                      <p:to>
                                        <p:strVal val="visible"/>
                                      </p:to>
                                    </p:set>
                                    <p:animEffect transition="in" filter="wipe(left)">
                                      <p:cBhvr>
                                        <p:cTn id="45" dur="500"/>
                                        <p:tgtEl>
                                          <p:spTgt spid="134183"/>
                                        </p:tgtEl>
                                      </p:cBhvr>
                                    </p:animEffect>
                                  </p:childTnLst>
                                </p:cTn>
                              </p:par>
                            </p:childTnLst>
                          </p:cTn>
                        </p:par>
                        <p:par>
                          <p:cTn id="46" fill="hold">
                            <p:stCondLst>
                              <p:cond delay="500"/>
                            </p:stCondLst>
                            <p:childTnLst>
                              <p:par>
                                <p:cTn id="47" presetID="22" presetClass="entr" presetSubtype="8" fill="hold" grpId="0" nodeType="afterEffect">
                                  <p:stCondLst>
                                    <p:cond delay="0"/>
                                  </p:stCondLst>
                                  <p:childTnLst>
                                    <p:set>
                                      <p:cBhvr>
                                        <p:cTn id="48" dur="1" fill="hold">
                                          <p:stCondLst>
                                            <p:cond delay="0"/>
                                          </p:stCondLst>
                                        </p:cTn>
                                        <p:tgtEl>
                                          <p:spTgt spid="134184"/>
                                        </p:tgtEl>
                                        <p:attrNameLst>
                                          <p:attrName>style.visibility</p:attrName>
                                        </p:attrNameLst>
                                      </p:cBhvr>
                                      <p:to>
                                        <p:strVal val="visible"/>
                                      </p:to>
                                    </p:set>
                                    <p:animEffect transition="in" filter="wipe(left)">
                                      <p:cBhvr>
                                        <p:cTn id="49" dur="500"/>
                                        <p:tgtEl>
                                          <p:spTgt spid="134184"/>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34189"/>
                                        </p:tgtEl>
                                        <p:attrNameLst>
                                          <p:attrName>style.visibility</p:attrName>
                                        </p:attrNameLst>
                                      </p:cBhvr>
                                      <p:to>
                                        <p:strVal val="visible"/>
                                      </p:to>
                                    </p:set>
                                    <p:animEffect transition="in" filter="wipe(left)">
                                      <p:cBhvr>
                                        <p:cTn id="54" dur="500"/>
                                        <p:tgtEl>
                                          <p:spTgt spid="134189"/>
                                        </p:tgtEl>
                                      </p:cBhvr>
                                    </p:animEffect>
                                  </p:childTnLst>
                                </p:cTn>
                              </p:par>
                            </p:childTnLst>
                          </p:cTn>
                        </p:par>
                        <p:par>
                          <p:cTn id="55" fill="hold">
                            <p:stCondLst>
                              <p:cond delay="500"/>
                            </p:stCondLst>
                            <p:childTnLst>
                              <p:par>
                                <p:cTn id="56" presetID="22" presetClass="entr" presetSubtype="8" fill="hold" grpId="0" nodeType="afterEffect">
                                  <p:stCondLst>
                                    <p:cond delay="0"/>
                                  </p:stCondLst>
                                  <p:childTnLst>
                                    <p:set>
                                      <p:cBhvr>
                                        <p:cTn id="57" dur="1" fill="hold">
                                          <p:stCondLst>
                                            <p:cond delay="0"/>
                                          </p:stCondLst>
                                        </p:cTn>
                                        <p:tgtEl>
                                          <p:spTgt spid="134190"/>
                                        </p:tgtEl>
                                        <p:attrNameLst>
                                          <p:attrName>style.visibility</p:attrName>
                                        </p:attrNameLst>
                                      </p:cBhvr>
                                      <p:to>
                                        <p:strVal val="visible"/>
                                      </p:to>
                                    </p:set>
                                    <p:animEffect transition="in" filter="wipe(left)">
                                      <p:cBhvr>
                                        <p:cTn id="58" dur="500"/>
                                        <p:tgtEl>
                                          <p:spTgt spid="1341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78" grpId="0" animBg="1" autoUpdateAnimBg="0"/>
      <p:bldP spid="134179" grpId="0" animBg="1" autoUpdateAnimBg="0"/>
      <p:bldP spid="134181" grpId="0" autoUpdateAnimBg="0"/>
      <p:bldP spid="134182" grpId="0" autoUpdateAnimBg="0"/>
      <p:bldP spid="134183" grpId="0" autoUpdateAnimBg="0"/>
      <p:bldP spid="134184" grpId="0" autoUpdateAnimBg="0"/>
      <p:bldP spid="134185" grpId="0" autoUpdateAnimBg="0"/>
      <p:bldP spid="134186" grpId="0" autoUpdateAnimBg="0"/>
      <p:bldP spid="134188" grpId="0" autoUpdateAnimBg="0"/>
      <p:bldP spid="134189" grpId="0" autoUpdateAnimBg="0"/>
      <p:bldP spid="134190"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457200" y="304800"/>
            <a:ext cx="8229600" cy="5821363"/>
          </a:xfrm>
        </p:spPr>
        <p:txBody>
          <a:bodyPr/>
          <a:lstStyle/>
          <a:p>
            <a:pPr marL="0" indent="0" eaLnBrk="1" hangingPunct="1">
              <a:buFontTx/>
              <a:buNone/>
            </a:pPr>
            <a:r>
              <a:rPr lang="en-US" dirty="0" err="1" smtClean="0"/>
              <a:t>Contoh</a:t>
            </a:r>
            <a:r>
              <a:rPr lang="en-US" dirty="0" smtClean="0"/>
              <a:t> : </a:t>
            </a:r>
          </a:p>
          <a:p>
            <a:pPr marL="0" indent="0" eaLnBrk="1" hangingPunct="1">
              <a:buFontTx/>
              <a:buNone/>
            </a:pPr>
            <a:endParaRPr lang="en-US" dirty="0" smtClean="0"/>
          </a:p>
          <a:p>
            <a:pPr marL="0" indent="0" algn="just" eaLnBrk="1" hangingPunct="1">
              <a:buFontTx/>
              <a:buNone/>
            </a:pPr>
            <a:r>
              <a:rPr lang="en-US" dirty="0" err="1" smtClean="0"/>
              <a:t>Nilai</a:t>
            </a:r>
            <a:r>
              <a:rPr lang="en-US" dirty="0" smtClean="0"/>
              <a:t> nominal </a:t>
            </a:r>
            <a:r>
              <a:rPr lang="en-US" dirty="0" err="1" smtClean="0"/>
              <a:t>wesel</a:t>
            </a:r>
            <a:r>
              <a:rPr lang="en-US" dirty="0" smtClean="0"/>
              <a:t> $ 2.000, </a:t>
            </a:r>
            <a:r>
              <a:rPr lang="en-US" dirty="0" err="1" smtClean="0"/>
              <a:t>bunga</a:t>
            </a:r>
            <a:r>
              <a:rPr lang="en-US" dirty="0" smtClean="0"/>
              <a:t> 12 % </a:t>
            </a:r>
            <a:r>
              <a:rPr lang="en-US" dirty="0" err="1" smtClean="0"/>
              <a:t>dan</a:t>
            </a:r>
            <a:r>
              <a:rPr lang="en-US" dirty="0" smtClean="0"/>
              <a:t> </a:t>
            </a:r>
            <a:r>
              <a:rPr lang="en-US" dirty="0" err="1" smtClean="0"/>
              <a:t>jangka</a:t>
            </a:r>
            <a:r>
              <a:rPr lang="en-US" dirty="0" smtClean="0"/>
              <a:t> </a:t>
            </a:r>
            <a:r>
              <a:rPr lang="en-US" dirty="0" err="1" smtClean="0"/>
              <a:t>waktu</a:t>
            </a:r>
            <a:r>
              <a:rPr lang="en-US" dirty="0" smtClean="0"/>
              <a:t> </a:t>
            </a:r>
            <a:r>
              <a:rPr lang="en-US" dirty="0" err="1" smtClean="0"/>
              <a:t>wesel</a:t>
            </a:r>
            <a:r>
              <a:rPr lang="en-US" dirty="0" smtClean="0"/>
              <a:t> 3 </a:t>
            </a:r>
            <a:r>
              <a:rPr lang="en-US" dirty="0" err="1" smtClean="0"/>
              <a:t>bulan</a:t>
            </a:r>
            <a:r>
              <a:rPr lang="en-US" dirty="0" smtClean="0"/>
              <a:t>.</a:t>
            </a:r>
          </a:p>
          <a:p>
            <a:pPr marL="0" indent="0" eaLnBrk="1" hangingPunct="1">
              <a:buFontTx/>
              <a:buNone/>
            </a:pPr>
            <a:r>
              <a:rPr lang="en-US" dirty="0" err="1" smtClean="0"/>
              <a:t>Jumlah</a:t>
            </a:r>
            <a:r>
              <a:rPr lang="en-US" dirty="0" smtClean="0"/>
              <a:t> </a:t>
            </a:r>
            <a:r>
              <a:rPr lang="en-US" dirty="0" err="1" smtClean="0"/>
              <a:t>bunga</a:t>
            </a:r>
            <a:r>
              <a:rPr lang="en-US" dirty="0" smtClean="0"/>
              <a:t> yang </a:t>
            </a:r>
            <a:r>
              <a:rPr lang="en-US" dirty="0" err="1" smtClean="0"/>
              <a:t>harus</a:t>
            </a:r>
            <a:r>
              <a:rPr lang="en-US" dirty="0" smtClean="0"/>
              <a:t> </a:t>
            </a:r>
            <a:r>
              <a:rPr lang="en-US" dirty="0" err="1" smtClean="0"/>
              <a:t>dibayar</a:t>
            </a:r>
            <a:r>
              <a:rPr lang="en-US" dirty="0" smtClean="0"/>
              <a:t> </a:t>
            </a:r>
            <a:r>
              <a:rPr lang="en-US" dirty="0" err="1" smtClean="0"/>
              <a:t>pada</a:t>
            </a:r>
            <a:r>
              <a:rPr lang="en-US" dirty="0" smtClean="0"/>
              <a:t> </a:t>
            </a:r>
            <a:r>
              <a:rPr lang="en-US" dirty="0" err="1" smtClean="0"/>
              <a:t>saat</a:t>
            </a:r>
            <a:r>
              <a:rPr lang="en-US" dirty="0" smtClean="0"/>
              <a:t> </a:t>
            </a:r>
            <a:r>
              <a:rPr lang="en-US" dirty="0" err="1" smtClean="0"/>
              <a:t>jatuh</a:t>
            </a:r>
            <a:r>
              <a:rPr lang="en-US" dirty="0" smtClean="0"/>
              <a:t> tempo </a:t>
            </a:r>
            <a:r>
              <a:rPr lang="en-US" dirty="0" err="1" smtClean="0"/>
              <a:t>adalah</a:t>
            </a:r>
            <a:r>
              <a:rPr lang="en-US" dirty="0" smtClean="0"/>
              <a:t> :</a:t>
            </a:r>
          </a:p>
          <a:p>
            <a:pPr marL="0" indent="0" eaLnBrk="1" hangingPunct="1">
              <a:buFontTx/>
              <a:buNone/>
            </a:pPr>
            <a:r>
              <a:rPr lang="en-US" dirty="0" smtClean="0"/>
              <a:t> </a:t>
            </a:r>
          </a:p>
          <a:p>
            <a:pPr marL="0" indent="0" eaLnBrk="1" hangingPunct="1">
              <a:buFontTx/>
              <a:buNone/>
            </a:pPr>
            <a:r>
              <a:rPr lang="en-US" dirty="0" smtClean="0"/>
              <a:t>			90</a:t>
            </a:r>
          </a:p>
          <a:p>
            <a:pPr marL="0" indent="0" eaLnBrk="1" hangingPunct="1">
              <a:buFontTx/>
              <a:buNone/>
            </a:pPr>
            <a:r>
              <a:rPr lang="en-US" dirty="0" smtClean="0"/>
              <a:t>2.</a:t>
            </a:r>
            <a:r>
              <a:rPr lang="id-ID" dirty="0" smtClean="0"/>
              <a:t>0</a:t>
            </a:r>
            <a:r>
              <a:rPr lang="en-US" dirty="0" smtClean="0"/>
              <a:t>00  x  12 %  x                    =   62,50</a:t>
            </a:r>
          </a:p>
          <a:p>
            <a:pPr marL="0" indent="0" eaLnBrk="1" hangingPunct="1">
              <a:buFontTx/>
              <a:buNone/>
            </a:pPr>
            <a:r>
              <a:rPr lang="en-US" dirty="0" smtClean="0"/>
              <a:t>                             	360 </a:t>
            </a:r>
          </a:p>
        </p:txBody>
      </p:sp>
      <p:sp>
        <p:nvSpPr>
          <p:cNvPr id="26627" name="Line 4"/>
          <p:cNvSpPr>
            <a:spLocks noChangeShapeType="1"/>
          </p:cNvSpPr>
          <p:nvPr/>
        </p:nvSpPr>
        <p:spPr bwMode="auto">
          <a:xfrm>
            <a:off x="3203848" y="5157192"/>
            <a:ext cx="1066800" cy="0"/>
          </a:xfrm>
          <a:prstGeom prst="line">
            <a:avLst/>
          </a:prstGeom>
          <a:noFill/>
          <a:ln w="9525">
            <a:solidFill>
              <a:schemeClr val="tx1"/>
            </a:solidFill>
            <a:round/>
            <a:headEnd/>
            <a:tailEnd/>
          </a:ln>
        </p:spPr>
        <p:txBody>
          <a:bodyP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dissolve">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1747">
                                            <p:txEl>
                                              <p:pRg st="2" end="2"/>
                                            </p:txEl>
                                          </p:spTgt>
                                        </p:tgtEl>
                                        <p:attrNameLst>
                                          <p:attrName>style.visibility</p:attrName>
                                        </p:attrNameLst>
                                      </p:cBhvr>
                                      <p:to>
                                        <p:strVal val="visible"/>
                                      </p:to>
                                    </p:set>
                                    <p:animEffect transition="in" filter="dissolve">
                                      <p:cBhvr>
                                        <p:cTn id="12" dur="500"/>
                                        <p:tgtEl>
                                          <p:spTgt spid="317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1747">
                                            <p:txEl>
                                              <p:pRg st="3" end="3"/>
                                            </p:txEl>
                                          </p:spTgt>
                                        </p:tgtEl>
                                        <p:attrNameLst>
                                          <p:attrName>style.visibility</p:attrName>
                                        </p:attrNameLst>
                                      </p:cBhvr>
                                      <p:to>
                                        <p:strVal val="visible"/>
                                      </p:to>
                                    </p:set>
                                    <p:animEffect transition="in" filter="dissolve">
                                      <p:cBhvr>
                                        <p:cTn id="17" dur="500"/>
                                        <p:tgtEl>
                                          <p:spTgt spid="3174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1747">
                                            <p:txEl>
                                              <p:pRg st="4" end="4"/>
                                            </p:txEl>
                                          </p:spTgt>
                                        </p:tgtEl>
                                        <p:attrNameLst>
                                          <p:attrName>style.visibility</p:attrName>
                                        </p:attrNameLst>
                                      </p:cBhvr>
                                      <p:to>
                                        <p:strVal val="visible"/>
                                      </p:to>
                                    </p:set>
                                    <p:animEffect transition="in" filter="dissolve">
                                      <p:cBhvr>
                                        <p:cTn id="22" dur="500"/>
                                        <p:tgtEl>
                                          <p:spTgt spid="3174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1747">
                                            <p:txEl>
                                              <p:pRg st="5" end="5"/>
                                            </p:txEl>
                                          </p:spTgt>
                                        </p:tgtEl>
                                        <p:attrNameLst>
                                          <p:attrName>style.visibility</p:attrName>
                                        </p:attrNameLst>
                                      </p:cBhvr>
                                      <p:to>
                                        <p:strVal val="visible"/>
                                      </p:to>
                                    </p:set>
                                    <p:animEffect transition="in" filter="dissolve">
                                      <p:cBhvr>
                                        <p:cTn id="27" dur="500"/>
                                        <p:tgtEl>
                                          <p:spTgt spid="3174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6627"/>
                                        </p:tgtEl>
                                        <p:attrNameLst>
                                          <p:attrName>style.visibility</p:attrName>
                                        </p:attrNameLst>
                                      </p:cBhvr>
                                      <p:to>
                                        <p:strVal val="visible"/>
                                      </p:to>
                                    </p:set>
                                    <p:animEffect transition="in" filter="box(in)">
                                      <p:cBhvr>
                                        <p:cTn id="32" dur="500"/>
                                        <p:tgtEl>
                                          <p:spTgt spid="26627"/>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1747">
                                            <p:txEl>
                                              <p:pRg st="6" end="6"/>
                                            </p:txEl>
                                          </p:spTgt>
                                        </p:tgtEl>
                                        <p:attrNameLst>
                                          <p:attrName>style.visibility</p:attrName>
                                        </p:attrNameLst>
                                      </p:cBhvr>
                                      <p:to>
                                        <p:strVal val="visible"/>
                                      </p:to>
                                    </p:set>
                                    <p:animEffect transition="in" filter="dissolve">
                                      <p:cBhvr>
                                        <p:cTn id="37" dur="500"/>
                                        <p:tgtEl>
                                          <p:spTgt spid="3174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1747">
                                            <p:txEl>
                                              <p:pRg st="7" end="7"/>
                                            </p:txEl>
                                          </p:spTgt>
                                        </p:tgtEl>
                                        <p:attrNameLst>
                                          <p:attrName>style.visibility</p:attrName>
                                        </p:attrNameLst>
                                      </p:cBhvr>
                                      <p:to>
                                        <p:strVal val="visible"/>
                                      </p:to>
                                    </p:set>
                                    <p:animEffect transition="in" filter="dissolve">
                                      <p:cBhvr>
                                        <p:cTn id="42" dur="500"/>
                                        <p:tgtEl>
                                          <p:spTgt spid="317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P spid="26627"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457200" y="304800"/>
            <a:ext cx="8229600" cy="6324600"/>
          </a:xfrm>
        </p:spPr>
        <p:txBody>
          <a:bodyPr/>
          <a:lstStyle/>
          <a:p>
            <a:pPr marL="441325" indent="-441325" eaLnBrk="1" hangingPunct="1">
              <a:buFontTx/>
              <a:buNone/>
            </a:pPr>
            <a:r>
              <a:rPr lang="en-US" sz="2800" smtClean="0"/>
              <a:t>3.   Nilai Jatuh Tempo</a:t>
            </a:r>
          </a:p>
          <a:p>
            <a:pPr marL="441325" indent="-441325" algn="just" eaLnBrk="1" hangingPunct="1">
              <a:buFontTx/>
              <a:buNone/>
            </a:pPr>
            <a:r>
              <a:rPr lang="en-US" sz="2800" smtClean="0"/>
              <a:t>     Adalah jumlah yang harus dibayar pada saat   jatuh tempo (</a:t>
            </a:r>
            <a:r>
              <a:rPr lang="en-US" sz="2800" i="1" smtClean="0"/>
              <a:t>maturity value</a:t>
            </a:r>
            <a:r>
              <a:rPr lang="en-US" sz="2800" smtClean="0"/>
              <a:t>), yang terdiri dari nilai nominal ditambah bunga. </a:t>
            </a:r>
          </a:p>
          <a:p>
            <a:pPr marL="441325" indent="-441325" eaLnBrk="1" hangingPunct="1">
              <a:buFontTx/>
              <a:buNone/>
            </a:pPr>
            <a:r>
              <a:rPr lang="en-US" sz="2800" smtClean="0"/>
              <a:t>    Contoh :</a:t>
            </a:r>
          </a:p>
          <a:p>
            <a:pPr marL="441325" indent="-441325" algn="just" eaLnBrk="1" hangingPunct="1">
              <a:buFontTx/>
              <a:buNone/>
            </a:pPr>
            <a:r>
              <a:rPr lang="en-US" sz="2800" smtClean="0"/>
              <a:t>    Wesel berjangka waktu 30 hari dan bunga 12 % tertenggal 21 November 2006 diterima sebagai pelunasan  hutang WA. Bunn Co., yang telah jatuh tempo  dan memiliki saldo $ 6.000. Ayat jurnal untuk mencatat transaksi ini adalah :</a:t>
            </a:r>
          </a:p>
          <a:p>
            <a:pPr marL="441325" indent="-441325" eaLnBrk="1" hangingPunct="1">
              <a:buFontTx/>
              <a:buNone/>
            </a:pPr>
            <a:r>
              <a:rPr lang="en-US" sz="2800" smtClean="0"/>
              <a:t>    </a:t>
            </a:r>
          </a:p>
          <a:p>
            <a:pPr marL="441325" indent="-441325" eaLnBrk="1" hangingPunct="1">
              <a:buFontTx/>
              <a:buNone/>
            </a:pPr>
            <a:r>
              <a:rPr lang="en-US" sz="2400" smtClean="0"/>
              <a:t>	Wesel Tagih			                     6.000</a:t>
            </a:r>
          </a:p>
          <a:p>
            <a:pPr marL="441325" indent="-441325" eaLnBrk="1" hangingPunct="1">
              <a:buFontTx/>
              <a:buNone/>
            </a:pPr>
            <a:r>
              <a:rPr lang="en-US" sz="2400" smtClean="0"/>
              <a:t>         Piutang Dagang – WA. Bunn Co.		          6.000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dissolve">
                                      <p:cBhvr>
                                        <p:cTn id="7" dur="500"/>
                                        <p:tgtEl>
                                          <p:spTgt spid="32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dissolve">
                                      <p:cBhvr>
                                        <p:cTn id="12" dur="500"/>
                                        <p:tgtEl>
                                          <p:spTgt spid="327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dissolve">
                                      <p:cBhvr>
                                        <p:cTn id="17" dur="500"/>
                                        <p:tgtEl>
                                          <p:spTgt spid="327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2771">
                                            <p:txEl>
                                              <p:pRg st="3" end="3"/>
                                            </p:txEl>
                                          </p:spTgt>
                                        </p:tgtEl>
                                        <p:attrNameLst>
                                          <p:attrName>style.visibility</p:attrName>
                                        </p:attrNameLst>
                                      </p:cBhvr>
                                      <p:to>
                                        <p:strVal val="visible"/>
                                      </p:to>
                                    </p:set>
                                    <p:animEffect transition="in" filter="dissolve">
                                      <p:cBhvr>
                                        <p:cTn id="22" dur="500"/>
                                        <p:tgtEl>
                                          <p:spTgt spid="327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2771">
                                            <p:txEl>
                                              <p:pRg st="4" end="4"/>
                                            </p:txEl>
                                          </p:spTgt>
                                        </p:tgtEl>
                                        <p:attrNameLst>
                                          <p:attrName>style.visibility</p:attrName>
                                        </p:attrNameLst>
                                      </p:cBhvr>
                                      <p:to>
                                        <p:strVal val="visible"/>
                                      </p:to>
                                    </p:set>
                                    <p:animEffect transition="in" filter="dissolve">
                                      <p:cBhvr>
                                        <p:cTn id="27" dur="500"/>
                                        <p:tgtEl>
                                          <p:spTgt spid="327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2771">
                                            <p:txEl>
                                              <p:pRg st="5" end="5"/>
                                            </p:txEl>
                                          </p:spTgt>
                                        </p:tgtEl>
                                        <p:attrNameLst>
                                          <p:attrName>style.visibility</p:attrName>
                                        </p:attrNameLst>
                                      </p:cBhvr>
                                      <p:to>
                                        <p:strVal val="visible"/>
                                      </p:to>
                                    </p:set>
                                    <p:animEffect transition="in" filter="dissolve">
                                      <p:cBhvr>
                                        <p:cTn id="32" dur="500"/>
                                        <p:tgtEl>
                                          <p:spTgt spid="327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2771">
                                            <p:txEl>
                                              <p:pRg st="6" end="6"/>
                                            </p:txEl>
                                          </p:spTgt>
                                        </p:tgtEl>
                                        <p:attrNameLst>
                                          <p:attrName>style.visibility</p:attrName>
                                        </p:attrNameLst>
                                      </p:cBhvr>
                                      <p:to>
                                        <p:strVal val="visible"/>
                                      </p:to>
                                    </p:set>
                                    <p:animEffect transition="in" filter="dissolve">
                                      <p:cBhvr>
                                        <p:cTn id="37" dur="500"/>
                                        <p:tgtEl>
                                          <p:spTgt spid="327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457200" y="228600"/>
            <a:ext cx="8229600" cy="6324600"/>
          </a:xfrm>
        </p:spPr>
        <p:txBody>
          <a:bodyPr/>
          <a:lstStyle/>
          <a:p>
            <a:pPr marL="0" indent="0" eaLnBrk="1" hangingPunct="1">
              <a:lnSpc>
                <a:spcPct val="90000"/>
              </a:lnSpc>
              <a:buFontTx/>
              <a:buNone/>
            </a:pPr>
            <a:r>
              <a:rPr lang="en-US" sz="2400" smtClean="0"/>
              <a:t>Pada saat wesel jatuh tempo, ayat jurnal untuk mencatat penerimaan sebesar $ 6.060 adalah :</a:t>
            </a:r>
          </a:p>
          <a:p>
            <a:pPr marL="0" indent="0" eaLnBrk="1" hangingPunct="1">
              <a:lnSpc>
                <a:spcPct val="90000"/>
              </a:lnSpc>
              <a:buFontTx/>
              <a:buNone/>
            </a:pPr>
            <a:r>
              <a:rPr lang="en-US" sz="2400" smtClean="0"/>
              <a:t>     Kas					6.060</a:t>
            </a:r>
          </a:p>
          <a:p>
            <a:pPr marL="0" indent="0" eaLnBrk="1" hangingPunct="1">
              <a:lnSpc>
                <a:spcPct val="90000"/>
              </a:lnSpc>
              <a:buFontTx/>
              <a:buNone/>
            </a:pPr>
            <a:r>
              <a:rPr lang="en-US" sz="2400" smtClean="0"/>
              <a:t>      	Wesel Tagih					6.000</a:t>
            </a:r>
          </a:p>
          <a:p>
            <a:pPr marL="0" indent="0" eaLnBrk="1" hangingPunct="1">
              <a:lnSpc>
                <a:spcPct val="90000"/>
              </a:lnSpc>
              <a:buFontTx/>
              <a:buNone/>
            </a:pPr>
            <a:r>
              <a:rPr lang="en-US" sz="2400" smtClean="0"/>
              <a:t>      	Pendapatan Bunga				     60</a:t>
            </a:r>
          </a:p>
          <a:p>
            <a:pPr marL="0" indent="0" eaLnBrk="1" hangingPunct="1">
              <a:lnSpc>
                <a:spcPct val="90000"/>
              </a:lnSpc>
              <a:buFontTx/>
              <a:buNone/>
            </a:pPr>
            <a:endParaRPr lang="en-US" sz="2400" smtClean="0"/>
          </a:p>
          <a:p>
            <a:pPr marL="0" indent="0" algn="just" eaLnBrk="1" hangingPunct="1">
              <a:lnSpc>
                <a:spcPct val="90000"/>
              </a:lnSpc>
              <a:buFontTx/>
              <a:buNone/>
            </a:pPr>
            <a:r>
              <a:rPr lang="en-US" sz="2400" smtClean="0"/>
              <a:t>Jika pembuat wesel tidak membayar hutang pada saat jatuh tempo, maka wesel tsb dinamakan wesel tagih yang ditolak (</a:t>
            </a:r>
            <a:r>
              <a:rPr lang="en-US" sz="2400" i="1" smtClean="0"/>
              <a:t>dishonored note receivable</a:t>
            </a:r>
            <a:r>
              <a:rPr lang="en-US" sz="2400" smtClean="0"/>
              <a:t>). Berdasarkan contoh di atas, seandainya pada saat jatuh tempo WA. Bunn Co. tidak melunasi hutangnya , maka ayat jurnal untuk mentransfer nilai jatuh tempo adalah sbb :</a:t>
            </a:r>
          </a:p>
          <a:p>
            <a:pPr marL="0" indent="0" eaLnBrk="1" hangingPunct="1">
              <a:lnSpc>
                <a:spcPct val="90000"/>
              </a:lnSpc>
              <a:buFontTx/>
              <a:buNone/>
            </a:pPr>
            <a:endParaRPr lang="en-US" sz="2400" smtClean="0"/>
          </a:p>
          <a:p>
            <a:pPr marL="0" indent="0" eaLnBrk="1" hangingPunct="1">
              <a:lnSpc>
                <a:spcPct val="90000"/>
              </a:lnSpc>
              <a:buFontTx/>
              <a:buNone/>
            </a:pPr>
            <a:r>
              <a:rPr lang="en-US" sz="2400" smtClean="0"/>
              <a:t>Piutang Dagang – WA. Bunn Co.		6.060</a:t>
            </a:r>
          </a:p>
          <a:p>
            <a:pPr marL="0" indent="0" eaLnBrk="1" hangingPunct="1">
              <a:lnSpc>
                <a:spcPct val="90000"/>
              </a:lnSpc>
              <a:buFontTx/>
              <a:buNone/>
            </a:pPr>
            <a:r>
              <a:rPr lang="en-US" sz="2400" smtClean="0"/>
              <a:t>       Wesel Tagih 					6.000</a:t>
            </a:r>
          </a:p>
          <a:p>
            <a:pPr marL="0" indent="0" eaLnBrk="1" hangingPunct="1">
              <a:lnSpc>
                <a:spcPct val="90000"/>
              </a:lnSpc>
              <a:buFontTx/>
              <a:buNone/>
            </a:pPr>
            <a:r>
              <a:rPr lang="en-US" sz="2400" smtClean="0"/>
              <a:t>       Pendapatan Bunga				     60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dissolve">
                                      <p:cBhvr>
                                        <p:cTn id="7" dur="5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dissolve">
                                      <p:cBhvr>
                                        <p:cTn id="12" dur="500"/>
                                        <p:tgtEl>
                                          <p:spTgt spid="337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Effect transition="in" filter="dissolve">
                                      <p:cBhvr>
                                        <p:cTn id="17" dur="500"/>
                                        <p:tgtEl>
                                          <p:spTgt spid="337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3795">
                                            <p:txEl>
                                              <p:pRg st="3" end="3"/>
                                            </p:txEl>
                                          </p:spTgt>
                                        </p:tgtEl>
                                        <p:attrNameLst>
                                          <p:attrName>style.visibility</p:attrName>
                                        </p:attrNameLst>
                                      </p:cBhvr>
                                      <p:to>
                                        <p:strVal val="visible"/>
                                      </p:to>
                                    </p:set>
                                    <p:animEffect transition="in" filter="dissolve">
                                      <p:cBhvr>
                                        <p:cTn id="22" dur="500"/>
                                        <p:tgtEl>
                                          <p:spTgt spid="337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3795">
                                            <p:txEl>
                                              <p:pRg st="5" end="5"/>
                                            </p:txEl>
                                          </p:spTgt>
                                        </p:tgtEl>
                                        <p:attrNameLst>
                                          <p:attrName>style.visibility</p:attrName>
                                        </p:attrNameLst>
                                      </p:cBhvr>
                                      <p:to>
                                        <p:strVal val="visible"/>
                                      </p:to>
                                    </p:set>
                                    <p:animEffect transition="in" filter="dissolve">
                                      <p:cBhvr>
                                        <p:cTn id="27" dur="500"/>
                                        <p:tgtEl>
                                          <p:spTgt spid="3379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3795">
                                            <p:txEl>
                                              <p:pRg st="7" end="7"/>
                                            </p:txEl>
                                          </p:spTgt>
                                        </p:tgtEl>
                                        <p:attrNameLst>
                                          <p:attrName>style.visibility</p:attrName>
                                        </p:attrNameLst>
                                      </p:cBhvr>
                                      <p:to>
                                        <p:strVal val="visible"/>
                                      </p:to>
                                    </p:set>
                                    <p:animEffect transition="in" filter="dissolve">
                                      <p:cBhvr>
                                        <p:cTn id="32" dur="500"/>
                                        <p:tgtEl>
                                          <p:spTgt spid="3379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3795">
                                            <p:txEl>
                                              <p:pRg st="8" end="8"/>
                                            </p:txEl>
                                          </p:spTgt>
                                        </p:tgtEl>
                                        <p:attrNameLst>
                                          <p:attrName>style.visibility</p:attrName>
                                        </p:attrNameLst>
                                      </p:cBhvr>
                                      <p:to>
                                        <p:strVal val="visible"/>
                                      </p:to>
                                    </p:set>
                                    <p:animEffect transition="in" filter="dissolve">
                                      <p:cBhvr>
                                        <p:cTn id="37" dur="500"/>
                                        <p:tgtEl>
                                          <p:spTgt spid="3379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3795">
                                            <p:txEl>
                                              <p:pRg st="9" end="9"/>
                                            </p:txEl>
                                          </p:spTgt>
                                        </p:tgtEl>
                                        <p:attrNameLst>
                                          <p:attrName>style.visibility</p:attrName>
                                        </p:attrNameLst>
                                      </p:cBhvr>
                                      <p:to>
                                        <p:strVal val="visible"/>
                                      </p:to>
                                    </p:set>
                                    <p:animEffect transition="in" filter="dissolve">
                                      <p:cBhvr>
                                        <p:cTn id="42" dur="500"/>
                                        <p:tgtEl>
                                          <p:spTgt spid="3379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4638"/>
            <a:ext cx="8229600" cy="639762"/>
          </a:xfrm>
        </p:spPr>
        <p:txBody>
          <a:bodyPr>
            <a:normAutofit fontScale="90000"/>
          </a:bodyPr>
          <a:lstStyle/>
          <a:p>
            <a:pPr eaLnBrk="1" fontAlgn="auto" hangingPunct="1">
              <a:spcAft>
                <a:spcPts val="0"/>
              </a:spcAft>
              <a:defRPr/>
            </a:pPr>
            <a:r>
              <a:rPr lang="en-US" sz="3200" smtClean="0"/>
              <a:t>1.   Pendiskontoan Wesel Tidak Berbunga.</a:t>
            </a:r>
            <a:br>
              <a:rPr lang="en-US" sz="3200" smtClean="0"/>
            </a:br>
            <a:endParaRPr lang="en-US" sz="3200" smtClean="0"/>
          </a:p>
        </p:txBody>
      </p:sp>
      <p:sp>
        <p:nvSpPr>
          <p:cNvPr id="37891" name="Rectangle 3"/>
          <p:cNvSpPr>
            <a:spLocks noGrp="1" noChangeArrowheads="1"/>
          </p:cNvSpPr>
          <p:nvPr>
            <p:ph idx="1"/>
          </p:nvPr>
        </p:nvSpPr>
        <p:spPr>
          <a:xfrm>
            <a:off x="457200" y="762000"/>
            <a:ext cx="8229600" cy="5867400"/>
          </a:xfrm>
        </p:spPr>
        <p:txBody>
          <a:bodyPr/>
          <a:lstStyle/>
          <a:p>
            <a:pPr marL="0" indent="0" eaLnBrk="1" hangingPunct="1">
              <a:lnSpc>
                <a:spcPct val="80000"/>
              </a:lnSpc>
              <a:buFontTx/>
              <a:buNone/>
            </a:pPr>
            <a:r>
              <a:rPr lang="en-US" sz="2400" dirty="0" err="1" smtClean="0"/>
              <a:t>Contoh</a:t>
            </a:r>
            <a:r>
              <a:rPr lang="en-US" sz="2400" dirty="0" smtClean="0"/>
              <a:t> :</a:t>
            </a:r>
          </a:p>
          <a:p>
            <a:pPr marL="0" indent="0" algn="just" eaLnBrk="1" hangingPunct="1">
              <a:lnSpc>
                <a:spcPct val="80000"/>
              </a:lnSpc>
              <a:buFontTx/>
              <a:buNone/>
            </a:pPr>
            <a:r>
              <a:rPr lang="en-US" sz="2400" dirty="0" err="1" smtClean="0"/>
              <a:t>Misalkan</a:t>
            </a:r>
            <a:r>
              <a:rPr lang="en-US" sz="2400" dirty="0" smtClean="0"/>
              <a:t> </a:t>
            </a:r>
            <a:r>
              <a:rPr lang="en-US" sz="2400" dirty="0" err="1" smtClean="0"/>
              <a:t>pada</a:t>
            </a:r>
            <a:r>
              <a:rPr lang="en-US" sz="2400" dirty="0" smtClean="0"/>
              <a:t> </a:t>
            </a:r>
            <a:r>
              <a:rPr lang="en-US" sz="2400" dirty="0" err="1" smtClean="0"/>
              <a:t>tanggal</a:t>
            </a:r>
            <a:r>
              <a:rPr lang="en-US" sz="2400" dirty="0" smtClean="0"/>
              <a:t> 13 </a:t>
            </a:r>
            <a:r>
              <a:rPr lang="en-US" sz="2400" dirty="0" err="1" smtClean="0"/>
              <a:t>Desember</a:t>
            </a:r>
            <a:r>
              <a:rPr lang="en-US" sz="2400" dirty="0" smtClean="0"/>
              <a:t> 2006 </a:t>
            </a:r>
            <a:r>
              <a:rPr lang="en-US" sz="2400" dirty="0" err="1" smtClean="0"/>
              <a:t>wesel</a:t>
            </a:r>
            <a:r>
              <a:rPr lang="en-US" sz="2400" dirty="0" smtClean="0"/>
              <a:t> </a:t>
            </a:r>
            <a:r>
              <a:rPr lang="en-US" sz="2400" dirty="0" err="1" smtClean="0"/>
              <a:t>tidak</a:t>
            </a:r>
            <a:r>
              <a:rPr lang="en-US" sz="2400" dirty="0" smtClean="0"/>
              <a:t> </a:t>
            </a:r>
            <a:r>
              <a:rPr lang="en-US" sz="2400" dirty="0" err="1" smtClean="0"/>
              <a:t>berbunga</a:t>
            </a:r>
            <a:r>
              <a:rPr lang="en-US" sz="2400" dirty="0" smtClean="0"/>
              <a:t> </a:t>
            </a:r>
            <a:r>
              <a:rPr lang="en-US" sz="2400" dirty="0" err="1" smtClean="0"/>
              <a:t>berjangka</a:t>
            </a:r>
            <a:r>
              <a:rPr lang="en-US" sz="2400" dirty="0" smtClean="0"/>
              <a:t> </a:t>
            </a:r>
            <a:r>
              <a:rPr lang="en-US" sz="2400" dirty="0" err="1" smtClean="0"/>
              <a:t>waktu</a:t>
            </a:r>
            <a:r>
              <a:rPr lang="en-US" sz="2400" dirty="0" smtClean="0"/>
              <a:t> 60 </a:t>
            </a:r>
            <a:r>
              <a:rPr lang="en-US" sz="2400" dirty="0" err="1" smtClean="0"/>
              <a:t>hari</a:t>
            </a:r>
            <a:r>
              <a:rPr lang="en-US" sz="2400" dirty="0" smtClean="0"/>
              <a:t> </a:t>
            </a:r>
            <a:r>
              <a:rPr lang="en-US" sz="2400" dirty="0" err="1" smtClean="0"/>
              <a:t>sebesar</a:t>
            </a:r>
            <a:r>
              <a:rPr lang="en-US" sz="2400" dirty="0" smtClean="0"/>
              <a:t> $ 5.000 yang </a:t>
            </a:r>
            <a:r>
              <a:rPr lang="en-US" sz="2400" dirty="0" err="1" smtClean="0"/>
              <a:t>dikeluarkan</a:t>
            </a:r>
            <a:r>
              <a:rPr lang="en-US" sz="2400" dirty="0" smtClean="0"/>
              <a:t> </a:t>
            </a:r>
            <a:r>
              <a:rPr lang="en-US" sz="2400" dirty="0" err="1" smtClean="0"/>
              <a:t>pada</a:t>
            </a:r>
            <a:r>
              <a:rPr lang="en-US" sz="2400" dirty="0" smtClean="0"/>
              <a:t> </a:t>
            </a:r>
            <a:r>
              <a:rPr lang="en-US" sz="2400" dirty="0" err="1" smtClean="0"/>
              <a:t>tanggal</a:t>
            </a:r>
            <a:r>
              <a:rPr lang="en-US" sz="2400" dirty="0" smtClean="0"/>
              <a:t> 7 November 2006 </a:t>
            </a:r>
            <a:r>
              <a:rPr lang="en-US" sz="2400" dirty="0" err="1" smtClean="0"/>
              <a:t>oleh</a:t>
            </a:r>
            <a:r>
              <a:rPr lang="en-US" sz="2400" dirty="0" smtClean="0"/>
              <a:t> Taylor Co. </a:t>
            </a:r>
            <a:r>
              <a:rPr lang="en-US" sz="2400" dirty="0" err="1" smtClean="0"/>
              <a:t>didiskontokan</a:t>
            </a:r>
            <a:r>
              <a:rPr lang="en-US" sz="2400" dirty="0" smtClean="0"/>
              <a:t> </a:t>
            </a:r>
            <a:r>
              <a:rPr lang="en-US" sz="2400" dirty="0" err="1" smtClean="0"/>
              <a:t>ke</a:t>
            </a:r>
            <a:r>
              <a:rPr lang="en-US" sz="2400" dirty="0" smtClean="0"/>
              <a:t> bank </a:t>
            </a:r>
            <a:r>
              <a:rPr lang="en-US" sz="2400" dirty="0" err="1" smtClean="0"/>
              <a:t>dengan</a:t>
            </a:r>
            <a:r>
              <a:rPr lang="en-US" sz="2400" dirty="0" smtClean="0"/>
              <a:t> </a:t>
            </a:r>
            <a:r>
              <a:rPr lang="en-US" sz="2400" dirty="0" err="1" smtClean="0"/>
              <a:t>tingkat</a:t>
            </a:r>
            <a:r>
              <a:rPr lang="en-US" sz="2400" dirty="0" smtClean="0"/>
              <a:t> </a:t>
            </a:r>
            <a:r>
              <a:rPr lang="en-US" sz="2400" dirty="0" err="1" smtClean="0"/>
              <a:t>diskonto</a:t>
            </a:r>
            <a:r>
              <a:rPr lang="en-US" sz="2400" dirty="0" smtClean="0"/>
              <a:t> </a:t>
            </a:r>
            <a:r>
              <a:rPr lang="en-US" sz="2400" dirty="0" err="1" smtClean="0"/>
              <a:t>sebesar</a:t>
            </a:r>
            <a:r>
              <a:rPr lang="en-US" sz="2400" dirty="0" smtClean="0"/>
              <a:t> 27 %. </a:t>
            </a:r>
            <a:r>
              <a:rPr lang="en-US" sz="2400" dirty="0" err="1" smtClean="0"/>
              <a:t>Jumlah</a:t>
            </a:r>
            <a:r>
              <a:rPr lang="en-US" sz="2400" dirty="0" smtClean="0"/>
              <a:t> </a:t>
            </a:r>
            <a:r>
              <a:rPr lang="en-US" sz="2400" dirty="0" err="1" smtClean="0"/>
              <a:t>uang</a:t>
            </a:r>
            <a:r>
              <a:rPr lang="en-US" sz="2400" dirty="0" smtClean="0"/>
              <a:t> yang </a:t>
            </a:r>
            <a:r>
              <a:rPr lang="en-US" sz="2400" dirty="0" err="1" smtClean="0"/>
              <a:t>diterima</a:t>
            </a:r>
            <a:r>
              <a:rPr lang="en-US" sz="2400" dirty="0" smtClean="0"/>
              <a:t> </a:t>
            </a:r>
            <a:r>
              <a:rPr lang="en-US" sz="2400" dirty="0" err="1" smtClean="0"/>
              <a:t>dari</a:t>
            </a:r>
            <a:r>
              <a:rPr lang="en-US" sz="2400" dirty="0" smtClean="0"/>
              <a:t> </a:t>
            </a:r>
            <a:r>
              <a:rPr lang="en-US" sz="2400" dirty="0" err="1" smtClean="0"/>
              <a:t>pendiskontoan</a:t>
            </a:r>
            <a:r>
              <a:rPr lang="en-US" sz="2400" dirty="0" smtClean="0"/>
              <a:t> </a:t>
            </a:r>
            <a:r>
              <a:rPr lang="en-US" sz="2400" dirty="0" err="1" smtClean="0"/>
              <a:t>dihitung</a:t>
            </a:r>
            <a:r>
              <a:rPr lang="en-US" sz="2400" dirty="0" smtClean="0"/>
              <a:t> </a:t>
            </a:r>
            <a:r>
              <a:rPr lang="en-US" sz="2400" dirty="0" err="1" smtClean="0"/>
              <a:t>sbb</a:t>
            </a:r>
            <a:r>
              <a:rPr lang="en-US" sz="2400" dirty="0" smtClean="0"/>
              <a:t> :</a:t>
            </a:r>
          </a:p>
          <a:p>
            <a:pPr marL="0" indent="0" eaLnBrk="1" hangingPunct="1">
              <a:lnSpc>
                <a:spcPct val="80000"/>
              </a:lnSpc>
              <a:buFontTx/>
              <a:buNone/>
            </a:pPr>
            <a:endParaRPr lang="en-US" sz="2400" dirty="0" smtClean="0"/>
          </a:p>
          <a:p>
            <a:pPr marL="0" indent="0" eaLnBrk="1" hangingPunct="1">
              <a:lnSpc>
                <a:spcPct val="80000"/>
              </a:lnSpc>
              <a:buFontTx/>
              <a:buNone/>
            </a:pPr>
            <a:r>
              <a:rPr lang="en-US" sz="2400" dirty="0" err="1" smtClean="0"/>
              <a:t>Nilai</a:t>
            </a:r>
            <a:r>
              <a:rPr lang="en-US" sz="2400" dirty="0" smtClean="0"/>
              <a:t> </a:t>
            </a:r>
            <a:r>
              <a:rPr lang="en-US" sz="2400" dirty="0" err="1" smtClean="0"/>
              <a:t>pada</a:t>
            </a:r>
            <a:r>
              <a:rPr lang="en-US" sz="2400" dirty="0" smtClean="0"/>
              <a:t> </a:t>
            </a:r>
            <a:r>
              <a:rPr lang="en-US" sz="2400" dirty="0" err="1" smtClean="0"/>
              <a:t>saat</a:t>
            </a:r>
            <a:r>
              <a:rPr lang="en-US" sz="2400" dirty="0" smtClean="0"/>
              <a:t> </a:t>
            </a:r>
            <a:r>
              <a:rPr lang="en-US" sz="2400" dirty="0" err="1" smtClean="0"/>
              <a:t>jatuh</a:t>
            </a:r>
            <a:r>
              <a:rPr lang="en-US" sz="2400" dirty="0" smtClean="0"/>
              <a:t> tempo ( 6 </a:t>
            </a:r>
            <a:r>
              <a:rPr lang="en-US" sz="2400" dirty="0" err="1" smtClean="0"/>
              <a:t>Januari</a:t>
            </a:r>
            <a:r>
              <a:rPr lang="en-US" sz="2400" dirty="0" smtClean="0"/>
              <a:t> 2007 )	       $ 5.000</a:t>
            </a:r>
          </a:p>
          <a:p>
            <a:pPr marL="0" indent="0" eaLnBrk="1" hangingPunct="1">
              <a:lnSpc>
                <a:spcPct val="80000"/>
              </a:lnSpc>
              <a:buFontTx/>
              <a:buNone/>
            </a:pPr>
            <a:r>
              <a:rPr lang="en-US" sz="2400" dirty="0" err="1" smtClean="0"/>
              <a:t>Jangka</a:t>
            </a:r>
            <a:r>
              <a:rPr lang="en-US" sz="2400" dirty="0" smtClean="0"/>
              <a:t> </a:t>
            </a:r>
            <a:r>
              <a:rPr lang="en-US" sz="2400" dirty="0" err="1" smtClean="0"/>
              <a:t>waktu</a:t>
            </a:r>
            <a:r>
              <a:rPr lang="en-US" sz="2400" dirty="0" smtClean="0"/>
              <a:t> </a:t>
            </a:r>
            <a:r>
              <a:rPr lang="en-US" sz="2400" dirty="0" err="1" smtClean="0"/>
              <a:t>diskonto</a:t>
            </a:r>
            <a:r>
              <a:rPr lang="en-US" sz="2400" dirty="0" smtClean="0"/>
              <a:t> </a:t>
            </a:r>
            <a:r>
              <a:rPr lang="en-US" sz="2400" dirty="0" err="1" smtClean="0"/>
              <a:t>adalah</a:t>
            </a:r>
            <a:r>
              <a:rPr lang="en-US" sz="2400" dirty="0" smtClean="0"/>
              <a:t> </a:t>
            </a:r>
          </a:p>
          <a:p>
            <a:pPr marL="0" indent="0" eaLnBrk="1" hangingPunct="1">
              <a:lnSpc>
                <a:spcPct val="80000"/>
              </a:lnSpc>
              <a:buFontTx/>
              <a:buNone/>
            </a:pPr>
            <a:r>
              <a:rPr lang="en-US" sz="2400" dirty="0" smtClean="0"/>
              <a:t>13 </a:t>
            </a:r>
            <a:r>
              <a:rPr lang="en-US" sz="2400" dirty="0" err="1" smtClean="0"/>
              <a:t>desember</a:t>
            </a:r>
            <a:r>
              <a:rPr lang="en-US" sz="2400" dirty="0" smtClean="0"/>
              <a:t> 2006 s/d 6 </a:t>
            </a:r>
            <a:r>
              <a:rPr lang="en-US" sz="2400" dirty="0" err="1" smtClean="0"/>
              <a:t>januari</a:t>
            </a:r>
            <a:r>
              <a:rPr lang="en-US" sz="2400" dirty="0" smtClean="0"/>
              <a:t> 2007 = 24 </a:t>
            </a:r>
            <a:r>
              <a:rPr lang="en-US" sz="2400" dirty="0" err="1" smtClean="0"/>
              <a:t>hari</a:t>
            </a:r>
            <a:endParaRPr lang="en-US" sz="2400" dirty="0" smtClean="0"/>
          </a:p>
          <a:p>
            <a:pPr marL="0" indent="0" eaLnBrk="1" hangingPunct="1">
              <a:lnSpc>
                <a:spcPct val="80000"/>
              </a:lnSpc>
              <a:buFontTx/>
              <a:buNone/>
            </a:pPr>
            <a:r>
              <a:rPr lang="en-US" sz="2400" dirty="0" err="1" smtClean="0"/>
              <a:t>Diskonto</a:t>
            </a:r>
            <a:r>
              <a:rPr lang="en-US" sz="2400" dirty="0" smtClean="0"/>
              <a:t> yang </a:t>
            </a:r>
            <a:r>
              <a:rPr lang="en-US" sz="2400" dirty="0" err="1" smtClean="0"/>
              <a:t>dibebankan</a:t>
            </a:r>
            <a:r>
              <a:rPr lang="en-US" sz="2400" dirty="0" smtClean="0"/>
              <a:t> </a:t>
            </a:r>
            <a:r>
              <a:rPr lang="en-US" sz="2400" dirty="0" err="1" smtClean="0"/>
              <a:t>oleh</a:t>
            </a:r>
            <a:r>
              <a:rPr lang="en-US" sz="2400" dirty="0" smtClean="0"/>
              <a:t> bank</a:t>
            </a:r>
          </a:p>
          <a:p>
            <a:pPr marL="0" indent="0" eaLnBrk="1" hangingPunct="1">
              <a:lnSpc>
                <a:spcPct val="80000"/>
              </a:lnSpc>
              <a:buFontTx/>
              <a:buNone/>
            </a:pPr>
            <a:r>
              <a:rPr lang="en-US" sz="2400" dirty="0" smtClean="0"/>
              <a:t>			 24</a:t>
            </a:r>
          </a:p>
          <a:p>
            <a:pPr marL="0" indent="0" eaLnBrk="1" hangingPunct="1">
              <a:lnSpc>
                <a:spcPct val="80000"/>
              </a:lnSpc>
              <a:buFontTx/>
              <a:buNone/>
            </a:pPr>
            <a:r>
              <a:rPr lang="en-US" sz="2400" dirty="0" smtClean="0"/>
              <a:t>5.000   x   27 %   x                  =			             </a:t>
            </a:r>
            <a:r>
              <a:rPr lang="id-ID" sz="2400" dirty="0" smtClean="0"/>
              <a:t>              </a:t>
            </a:r>
            <a:r>
              <a:rPr lang="en-US" sz="2400" dirty="0" smtClean="0"/>
              <a:t>  90</a:t>
            </a:r>
          </a:p>
          <a:p>
            <a:pPr marL="0" indent="0" eaLnBrk="1" hangingPunct="1">
              <a:lnSpc>
                <a:spcPct val="80000"/>
              </a:lnSpc>
              <a:buFontTx/>
              <a:buNone/>
            </a:pPr>
            <a:r>
              <a:rPr lang="en-US" sz="2400" dirty="0" smtClean="0"/>
              <a:t>			360</a:t>
            </a:r>
          </a:p>
          <a:p>
            <a:pPr marL="0" indent="0" eaLnBrk="1" hangingPunct="1">
              <a:lnSpc>
                <a:spcPct val="80000"/>
              </a:lnSpc>
              <a:buFontTx/>
              <a:buNone/>
            </a:pPr>
            <a:r>
              <a:rPr lang="en-US" sz="2400" dirty="0" smtClean="0"/>
              <a:t/>
            </a:r>
            <a:br>
              <a:rPr lang="en-US" sz="2400" dirty="0" smtClean="0"/>
            </a:br>
            <a:r>
              <a:rPr lang="en-US" sz="2400" dirty="0" err="1" smtClean="0"/>
              <a:t>Jumlah</a:t>
            </a:r>
            <a:r>
              <a:rPr lang="en-US" sz="2400" dirty="0" smtClean="0"/>
              <a:t> yang </a:t>
            </a:r>
            <a:r>
              <a:rPr lang="en-US" sz="2400" dirty="0" err="1" smtClean="0"/>
              <a:t>diterima</a:t>
            </a:r>
            <a:r>
              <a:rPr lang="en-US" sz="2400" dirty="0" smtClean="0"/>
              <a:t>				  </a:t>
            </a:r>
            <a:r>
              <a:rPr lang="id-ID" sz="2400" dirty="0" smtClean="0"/>
              <a:t>               </a:t>
            </a:r>
            <a:r>
              <a:rPr lang="en-US" sz="2400" dirty="0" smtClean="0"/>
              <a:t>     $ 4.910</a:t>
            </a:r>
          </a:p>
          <a:p>
            <a:pPr marL="0" indent="0" eaLnBrk="1" hangingPunct="1">
              <a:lnSpc>
                <a:spcPct val="80000"/>
              </a:lnSpc>
            </a:pPr>
            <a:endParaRPr lang="en-US" sz="2400" dirty="0" smtClean="0"/>
          </a:p>
        </p:txBody>
      </p:sp>
      <p:sp>
        <p:nvSpPr>
          <p:cNvPr id="32772" name="Line 4"/>
          <p:cNvSpPr>
            <a:spLocks noChangeShapeType="1"/>
          </p:cNvSpPr>
          <p:nvPr/>
        </p:nvSpPr>
        <p:spPr bwMode="auto">
          <a:xfrm>
            <a:off x="3131840" y="5013176"/>
            <a:ext cx="533400" cy="0"/>
          </a:xfrm>
          <a:prstGeom prst="line">
            <a:avLst/>
          </a:prstGeom>
          <a:noFill/>
          <a:ln w="9525">
            <a:solidFill>
              <a:schemeClr val="tx1"/>
            </a:solidFill>
            <a:round/>
            <a:headEnd/>
            <a:tailEnd/>
          </a:ln>
        </p:spPr>
        <p:txBody>
          <a:bodyPr/>
          <a:lstStyle/>
          <a:p>
            <a:endParaRPr lang="id-ID"/>
          </a:p>
        </p:txBody>
      </p:sp>
      <p:sp>
        <p:nvSpPr>
          <p:cNvPr id="32773" name="Line 5"/>
          <p:cNvSpPr>
            <a:spLocks noChangeShapeType="1"/>
          </p:cNvSpPr>
          <p:nvPr/>
        </p:nvSpPr>
        <p:spPr bwMode="auto">
          <a:xfrm>
            <a:off x="7467600" y="5791200"/>
            <a:ext cx="1143000" cy="0"/>
          </a:xfrm>
          <a:prstGeom prst="line">
            <a:avLst/>
          </a:prstGeom>
          <a:noFill/>
          <a:ln w="9525">
            <a:solidFill>
              <a:schemeClr val="tx1"/>
            </a:solidFill>
            <a:round/>
            <a:headEnd/>
            <a:tailEnd/>
          </a:ln>
        </p:spPr>
        <p:txBody>
          <a:bodyP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dissolve">
                                      <p:cBhvr>
                                        <p:cTn id="7" dur="500"/>
                                        <p:tgtEl>
                                          <p:spTgt spid="3789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1">
                                            <p:txEl>
                                              <p:pRg st="0" end="0"/>
                                            </p:txEl>
                                          </p:spTgt>
                                        </p:tgtEl>
                                        <p:attrNameLst>
                                          <p:attrName>style.visibility</p:attrName>
                                        </p:attrNameLst>
                                      </p:cBhvr>
                                      <p:to>
                                        <p:strVal val="visible"/>
                                      </p:to>
                                    </p:set>
                                    <p:animEffect transition="in" filter="dissolve">
                                      <p:cBhvr>
                                        <p:cTn id="12" dur="500"/>
                                        <p:tgtEl>
                                          <p:spTgt spid="378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1">
                                            <p:txEl>
                                              <p:pRg st="1" end="1"/>
                                            </p:txEl>
                                          </p:spTgt>
                                        </p:tgtEl>
                                        <p:attrNameLst>
                                          <p:attrName>style.visibility</p:attrName>
                                        </p:attrNameLst>
                                      </p:cBhvr>
                                      <p:to>
                                        <p:strVal val="visible"/>
                                      </p:to>
                                    </p:set>
                                    <p:animEffect transition="in" filter="dissolve">
                                      <p:cBhvr>
                                        <p:cTn id="17" dur="500"/>
                                        <p:tgtEl>
                                          <p:spTgt spid="378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1">
                                            <p:txEl>
                                              <p:pRg st="3" end="3"/>
                                            </p:txEl>
                                          </p:spTgt>
                                        </p:tgtEl>
                                        <p:attrNameLst>
                                          <p:attrName>style.visibility</p:attrName>
                                        </p:attrNameLst>
                                      </p:cBhvr>
                                      <p:to>
                                        <p:strVal val="visible"/>
                                      </p:to>
                                    </p:set>
                                    <p:animEffect transition="in" filter="dissolve">
                                      <p:cBhvr>
                                        <p:cTn id="22" dur="500"/>
                                        <p:tgtEl>
                                          <p:spTgt spid="378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1">
                                            <p:txEl>
                                              <p:pRg st="4" end="4"/>
                                            </p:txEl>
                                          </p:spTgt>
                                        </p:tgtEl>
                                        <p:attrNameLst>
                                          <p:attrName>style.visibility</p:attrName>
                                        </p:attrNameLst>
                                      </p:cBhvr>
                                      <p:to>
                                        <p:strVal val="visible"/>
                                      </p:to>
                                    </p:set>
                                    <p:animEffect transition="in" filter="dissolve">
                                      <p:cBhvr>
                                        <p:cTn id="27" dur="500"/>
                                        <p:tgtEl>
                                          <p:spTgt spid="3789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1">
                                            <p:txEl>
                                              <p:pRg st="5" end="5"/>
                                            </p:txEl>
                                          </p:spTgt>
                                        </p:tgtEl>
                                        <p:attrNameLst>
                                          <p:attrName>style.visibility</p:attrName>
                                        </p:attrNameLst>
                                      </p:cBhvr>
                                      <p:to>
                                        <p:strVal val="visible"/>
                                      </p:to>
                                    </p:set>
                                    <p:animEffect transition="in" filter="dissolve">
                                      <p:cBhvr>
                                        <p:cTn id="32" dur="500"/>
                                        <p:tgtEl>
                                          <p:spTgt spid="3789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1">
                                            <p:txEl>
                                              <p:pRg st="6" end="6"/>
                                            </p:txEl>
                                          </p:spTgt>
                                        </p:tgtEl>
                                        <p:attrNameLst>
                                          <p:attrName>style.visibility</p:attrName>
                                        </p:attrNameLst>
                                      </p:cBhvr>
                                      <p:to>
                                        <p:strVal val="visible"/>
                                      </p:to>
                                    </p:set>
                                    <p:animEffect transition="in" filter="dissolve">
                                      <p:cBhvr>
                                        <p:cTn id="37" dur="500"/>
                                        <p:tgtEl>
                                          <p:spTgt spid="3789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7891">
                                            <p:txEl>
                                              <p:pRg st="7" end="7"/>
                                            </p:txEl>
                                          </p:spTgt>
                                        </p:tgtEl>
                                        <p:attrNameLst>
                                          <p:attrName>style.visibility</p:attrName>
                                        </p:attrNameLst>
                                      </p:cBhvr>
                                      <p:to>
                                        <p:strVal val="visible"/>
                                      </p:to>
                                    </p:set>
                                    <p:animEffect transition="in" filter="dissolve">
                                      <p:cBhvr>
                                        <p:cTn id="42" dur="500"/>
                                        <p:tgtEl>
                                          <p:spTgt spid="3789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2772"/>
                                        </p:tgtEl>
                                        <p:attrNameLst>
                                          <p:attrName>style.visibility</p:attrName>
                                        </p:attrNameLst>
                                      </p:cBhvr>
                                      <p:to>
                                        <p:strVal val="visible"/>
                                      </p:to>
                                    </p:set>
                                    <p:animEffect transition="in" filter="checkerboard(across)">
                                      <p:cBhvr>
                                        <p:cTn id="47" dur="500"/>
                                        <p:tgtEl>
                                          <p:spTgt spid="32772"/>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7891">
                                            <p:txEl>
                                              <p:pRg st="8" end="8"/>
                                            </p:txEl>
                                          </p:spTgt>
                                        </p:tgtEl>
                                        <p:attrNameLst>
                                          <p:attrName>style.visibility</p:attrName>
                                        </p:attrNameLst>
                                      </p:cBhvr>
                                      <p:to>
                                        <p:strVal val="visible"/>
                                      </p:to>
                                    </p:set>
                                    <p:animEffect transition="in" filter="dissolve">
                                      <p:cBhvr>
                                        <p:cTn id="52" dur="500"/>
                                        <p:tgtEl>
                                          <p:spTgt spid="37891">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7891">
                                            <p:txEl>
                                              <p:pRg st="9" end="9"/>
                                            </p:txEl>
                                          </p:spTgt>
                                        </p:tgtEl>
                                        <p:attrNameLst>
                                          <p:attrName>style.visibility</p:attrName>
                                        </p:attrNameLst>
                                      </p:cBhvr>
                                      <p:to>
                                        <p:strVal val="visible"/>
                                      </p:to>
                                    </p:set>
                                    <p:animEffect transition="in" filter="dissolve">
                                      <p:cBhvr>
                                        <p:cTn id="57" dur="500"/>
                                        <p:tgtEl>
                                          <p:spTgt spid="37891">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32773"/>
                                        </p:tgtEl>
                                        <p:attrNameLst>
                                          <p:attrName>style.visibility</p:attrName>
                                        </p:attrNameLst>
                                      </p:cBhvr>
                                      <p:to>
                                        <p:strVal val="visible"/>
                                      </p:to>
                                    </p:set>
                                    <p:animEffect transition="in" filter="box(in)">
                                      <p:cBhvr>
                                        <p:cTn id="62" dur="500"/>
                                        <p:tgtEl>
                                          <p:spTgt spid="32773"/>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37891">
                                            <p:txEl>
                                              <p:pRg st="10" end="10"/>
                                            </p:txEl>
                                          </p:spTgt>
                                        </p:tgtEl>
                                        <p:attrNameLst>
                                          <p:attrName>style.visibility</p:attrName>
                                        </p:attrNameLst>
                                      </p:cBhvr>
                                      <p:to>
                                        <p:strVal val="visible"/>
                                      </p:to>
                                    </p:set>
                                    <p:animEffect transition="in" filter="dissolve">
                                      <p:cBhvr>
                                        <p:cTn id="67" dur="500"/>
                                        <p:tgtEl>
                                          <p:spTgt spid="3789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P spid="32772" grpId="0" animBg="1"/>
      <p:bldP spid="32773"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457200" y="304800"/>
            <a:ext cx="8229600" cy="5821363"/>
          </a:xfrm>
        </p:spPr>
        <p:txBody>
          <a:bodyPr/>
          <a:lstStyle/>
          <a:p>
            <a:pPr marL="0" indent="0" eaLnBrk="1" hangingPunct="1">
              <a:buFontTx/>
              <a:buNone/>
            </a:pPr>
            <a:r>
              <a:rPr lang="en-US" smtClean="0"/>
              <a:t>Ayat jurnal yang dibuat untuk pendiskontoan wesel adalah :</a:t>
            </a:r>
          </a:p>
          <a:p>
            <a:pPr marL="0" indent="0" eaLnBrk="1" hangingPunct="1">
              <a:buFontTx/>
              <a:buNone/>
            </a:pPr>
            <a:endParaRPr lang="en-US" smtClean="0"/>
          </a:p>
          <a:p>
            <a:pPr marL="0" indent="0" eaLnBrk="1" hangingPunct="1">
              <a:buFontTx/>
              <a:buNone/>
            </a:pPr>
            <a:r>
              <a:rPr lang="en-US" smtClean="0"/>
              <a:t>Kas					4.910</a:t>
            </a:r>
          </a:p>
          <a:p>
            <a:pPr marL="0" indent="0" eaLnBrk="1" hangingPunct="1">
              <a:buFontTx/>
              <a:buNone/>
            </a:pPr>
            <a:r>
              <a:rPr lang="en-US" smtClean="0"/>
              <a:t>Beban Bunga			     90</a:t>
            </a:r>
          </a:p>
          <a:p>
            <a:pPr marL="0" indent="0" eaLnBrk="1" hangingPunct="1">
              <a:buFontTx/>
              <a:buNone/>
            </a:pPr>
            <a:r>
              <a:rPr lang="en-US" smtClean="0"/>
              <a:t>       Wesel tagih				5.000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dissolve">
                                      <p:cBhvr>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8915">
                                            <p:txEl>
                                              <p:pRg st="2" end="2"/>
                                            </p:txEl>
                                          </p:spTgt>
                                        </p:tgtEl>
                                        <p:attrNameLst>
                                          <p:attrName>style.visibility</p:attrName>
                                        </p:attrNameLst>
                                      </p:cBhvr>
                                      <p:to>
                                        <p:strVal val="visible"/>
                                      </p:to>
                                    </p:set>
                                    <p:animEffect transition="in" filter="dissolve">
                                      <p:cBhvr>
                                        <p:cTn id="12" dur="500"/>
                                        <p:tgtEl>
                                          <p:spTgt spid="389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8915">
                                            <p:txEl>
                                              <p:pRg st="3" end="3"/>
                                            </p:txEl>
                                          </p:spTgt>
                                        </p:tgtEl>
                                        <p:attrNameLst>
                                          <p:attrName>style.visibility</p:attrName>
                                        </p:attrNameLst>
                                      </p:cBhvr>
                                      <p:to>
                                        <p:strVal val="visible"/>
                                      </p:to>
                                    </p:set>
                                    <p:animEffect transition="in" filter="dissolve">
                                      <p:cBhvr>
                                        <p:cTn id="17" dur="500"/>
                                        <p:tgtEl>
                                          <p:spTgt spid="3891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8915">
                                            <p:txEl>
                                              <p:pRg st="4" end="4"/>
                                            </p:txEl>
                                          </p:spTgt>
                                        </p:tgtEl>
                                        <p:attrNameLst>
                                          <p:attrName>style.visibility</p:attrName>
                                        </p:attrNameLst>
                                      </p:cBhvr>
                                      <p:to>
                                        <p:strVal val="visible"/>
                                      </p:to>
                                    </p:set>
                                    <p:animEffect transition="in" filter="dissolve">
                                      <p:cBhvr>
                                        <p:cTn id="22" dur="500"/>
                                        <p:tgtEl>
                                          <p:spTgt spid="389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ms-MY" sz="2800" b="1" smtClean="0"/>
              <a:t>Mendiskontokan Wesel</a:t>
            </a:r>
            <a:r>
              <a:rPr lang="ms-MY" sz="2800" smtClean="0"/>
              <a:t> </a:t>
            </a:r>
            <a:endParaRPr lang="en-US" sz="2800" smtClean="0"/>
          </a:p>
        </p:txBody>
      </p:sp>
      <p:sp>
        <p:nvSpPr>
          <p:cNvPr id="18435" name="Rectangle 3"/>
          <p:cNvSpPr>
            <a:spLocks noGrp="1" noChangeArrowheads="1"/>
          </p:cNvSpPr>
          <p:nvPr>
            <p:ph type="body" idx="1"/>
          </p:nvPr>
        </p:nvSpPr>
        <p:spPr/>
        <p:txBody>
          <a:bodyPr/>
          <a:lstStyle/>
          <a:p>
            <a:pPr algn="ctr" eaLnBrk="1" hangingPunct="1">
              <a:lnSpc>
                <a:spcPct val="90000"/>
              </a:lnSpc>
              <a:buFont typeface="Wingdings" pitchFamily="2" charset="2"/>
              <a:buNone/>
              <a:defRPr/>
            </a:pPr>
            <a:r>
              <a:rPr lang="ms-MY" sz="2400" b="1" smtClean="0"/>
              <a:t>Kebutuhan kas segera dapat dipenuhi pula dengan meminjam uang ke bank atau lembaga lain dengan jaminan  (mendiskontokan)   wesel tagih  (janji tertulis yang tidak bersyarat dari satu pihak kepada pihak lain untuk membayar sejumlah uang  dimasa mendatang).  Jika  pada  saat  wesel  jatuh tempo  dan  pihak  penerbit wesel tidak  melunasi kewajibannya,  maka  pihak yang mendiskontokan wesel  bertanggungjawab  terhadap  pelunasan  kewajibannya  kepada  pihak  kreditor.</a:t>
            </a:r>
            <a:endParaRPr lang="en-US" sz="2400" b="1"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68313" y="981075"/>
            <a:ext cx="8229600" cy="1143000"/>
          </a:xfrm>
        </p:spPr>
        <p:txBody>
          <a:bodyPr/>
          <a:lstStyle/>
          <a:p>
            <a:pPr eaLnBrk="1" hangingPunct="1"/>
            <a:r>
              <a:rPr lang="en-US" smtClean="0"/>
              <a:t>Mendiskontokan Wesel</a:t>
            </a:r>
          </a:p>
        </p:txBody>
      </p:sp>
      <p:sp>
        <p:nvSpPr>
          <p:cNvPr id="32771" name="Rectangle 3"/>
          <p:cNvSpPr>
            <a:spLocks noGrp="1" noChangeArrowheads="1"/>
          </p:cNvSpPr>
          <p:nvPr>
            <p:ph type="body" idx="1"/>
          </p:nvPr>
        </p:nvSpPr>
        <p:spPr>
          <a:xfrm>
            <a:off x="250825" y="2492375"/>
            <a:ext cx="8713788" cy="4022725"/>
          </a:xfrm>
        </p:spPr>
        <p:txBody>
          <a:bodyPr/>
          <a:lstStyle/>
          <a:p>
            <a:pPr eaLnBrk="1" hangingPunct="1"/>
            <a:r>
              <a:rPr lang="en-US" sz="2400" smtClean="0"/>
              <a:t>Piutang wesel dapat dijual sebelum tanggal jatuh tempo yang disebut </a:t>
            </a:r>
            <a:r>
              <a:rPr lang="en-US" sz="2400" i="1" smtClean="0"/>
              <a:t>pendiskontoan wesel</a:t>
            </a:r>
          </a:p>
          <a:p>
            <a:pPr eaLnBrk="1" hangingPunct="1">
              <a:buFontTx/>
              <a:buNone/>
            </a:pPr>
            <a:endParaRPr lang="en-US" sz="2400" smtClean="0"/>
          </a:p>
          <a:p>
            <a:pPr eaLnBrk="1" hangingPunct="1"/>
            <a:r>
              <a:rPr lang="en-US" sz="2400" smtClean="0"/>
              <a:t>Pemegang wesel yang mendiskontokan weselnya akan menerima pembayaran yang jumlahnya relatif kecil daripada nilai wesel tsb pada saat jatuh tempo, hal ini karena bagian pendapatan bunga yang tidak jadi diterima merupakan harga yang harus dibayar utk penerimaan kas yang lebih cepat</a:t>
            </a:r>
          </a:p>
        </p:txBody>
      </p:sp>
    </p:spTree>
  </p:cSld>
  <p:clrMapOvr>
    <a:masterClrMapping/>
  </p:clrMapOvr>
  <p:transition>
    <p:wipe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179388" y="908050"/>
            <a:ext cx="8713787" cy="5473700"/>
          </a:xfrm>
        </p:spPr>
        <p:txBody>
          <a:bodyPr>
            <a:normAutofit lnSpcReduction="10000"/>
          </a:bodyPr>
          <a:lstStyle/>
          <a:p>
            <a:pPr algn="just">
              <a:buFontTx/>
              <a:buNone/>
            </a:pPr>
            <a:r>
              <a:rPr lang="id-ID" sz="2400" dirty="0" smtClean="0"/>
              <a:t>Dalam perhitungan bunga dan diskonto, satu tahun diperhitungkan selama 360 hari dan hari bunga/diskonto dihitung berdasarkan jumlah hari sesungguhnya sejak wesel diterima/didiskontokan sampai tanggal jatuh tempo. Dalam perhitungan hari diskonto ini tanggal terjadinya transaksi tidak diperhitungkan, tetapi tanggal jatuh temponya dihirung</a:t>
            </a:r>
          </a:p>
          <a:p>
            <a:pPr algn="just">
              <a:buFontTx/>
              <a:buNone/>
            </a:pPr>
            <a:r>
              <a:rPr lang="id-ID" sz="2400" dirty="0" smtClean="0"/>
              <a:t>Misalnya wesel dengan nominal Rp 300.000 jangka waktu 2 bulan, tertanggal 1 maret 1991 didiskontokan pada tanggal 26 maret dengan diskonto 10 %. Periode diskonto dihitung :</a:t>
            </a:r>
          </a:p>
          <a:p>
            <a:pPr algn="just">
              <a:buFontTx/>
              <a:buNone/>
            </a:pPr>
            <a:r>
              <a:rPr lang="id-ID" sz="2400" dirty="0" smtClean="0"/>
              <a:t>26-31 maret				=  5 hari</a:t>
            </a:r>
          </a:p>
          <a:p>
            <a:pPr algn="just">
              <a:buFontTx/>
              <a:buNone/>
            </a:pPr>
            <a:r>
              <a:rPr lang="id-ID" sz="2400" dirty="0" smtClean="0"/>
              <a:t>April					= 30 hari</a:t>
            </a:r>
          </a:p>
          <a:p>
            <a:pPr algn="just">
              <a:buFontTx/>
              <a:buNone/>
            </a:pPr>
            <a:r>
              <a:rPr lang="id-ID" sz="2400" dirty="0" smtClean="0"/>
              <a:t>1 mei (tanggal jatuh tempo)	=  1 hari</a:t>
            </a:r>
          </a:p>
          <a:p>
            <a:pPr algn="just">
              <a:buFontTx/>
              <a:buNone/>
            </a:pPr>
            <a:r>
              <a:rPr lang="id-ID" sz="2400" dirty="0" smtClean="0"/>
              <a:t>						----------</a:t>
            </a:r>
          </a:p>
          <a:p>
            <a:pPr algn="just">
              <a:buFontTx/>
              <a:buNone/>
            </a:pPr>
            <a:r>
              <a:rPr lang="id-ID" sz="2400" dirty="0" smtClean="0"/>
              <a:t>Periode diskonto	                    =   36 hari</a:t>
            </a:r>
            <a:endParaRPr lang="en-US"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229600" cy="715962"/>
          </a:xfrm>
        </p:spPr>
        <p:txBody>
          <a:bodyPr>
            <a:normAutofit fontScale="90000"/>
          </a:bodyPr>
          <a:lstStyle/>
          <a:p>
            <a:pPr eaLnBrk="1" fontAlgn="auto" hangingPunct="1">
              <a:spcAft>
                <a:spcPts val="0"/>
              </a:spcAft>
              <a:defRPr/>
            </a:pPr>
            <a:r>
              <a:rPr lang="en-US" sz="4000" dirty="0" smtClean="0"/>
              <a:t>Wesel </a:t>
            </a:r>
            <a:r>
              <a:rPr lang="en-US" sz="4000" dirty="0" err="1" smtClean="0"/>
              <a:t>Tagih</a:t>
            </a:r>
            <a:r>
              <a:rPr lang="en-US" sz="4000" dirty="0" smtClean="0"/>
              <a:t/>
            </a:r>
            <a:br>
              <a:rPr lang="en-US" sz="4000" dirty="0" smtClean="0"/>
            </a:br>
            <a:endParaRPr lang="en-US" sz="4000" dirty="0" smtClean="0"/>
          </a:p>
        </p:txBody>
      </p:sp>
      <p:sp>
        <p:nvSpPr>
          <p:cNvPr id="27651" name="Rectangle 3"/>
          <p:cNvSpPr>
            <a:spLocks noGrp="1" noChangeArrowheads="1"/>
          </p:cNvSpPr>
          <p:nvPr>
            <p:ph idx="1"/>
          </p:nvPr>
        </p:nvSpPr>
        <p:spPr>
          <a:xfrm>
            <a:off x="457200" y="1066800"/>
            <a:ext cx="8229600" cy="5059363"/>
          </a:xfrm>
        </p:spPr>
        <p:txBody>
          <a:bodyPr/>
          <a:lstStyle/>
          <a:p>
            <a:pPr marL="365125" indent="-365125" algn="just" eaLnBrk="1" hangingPunct="1">
              <a:buFontTx/>
              <a:buNone/>
            </a:pPr>
            <a:r>
              <a:rPr lang="en-US" sz="2800" smtClean="0"/>
              <a:t>Wesel adalah janji tertulis untuk membayar sejumlah uang setelah jangka waktu tertentu. </a:t>
            </a:r>
          </a:p>
          <a:p>
            <a:pPr marL="365125" indent="-365125" eaLnBrk="1" hangingPunct="1">
              <a:buFontTx/>
              <a:buNone/>
            </a:pPr>
            <a:endParaRPr lang="en-US" sz="2800" smtClean="0"/>
          </a:p>
          <a:p>
            <a:pPr marL="365125" indent="-365125" eaLnBrk="1" hangingPunct="1">
              <a:buFontTx/>
              <a:buNone/>
            </a:pPr>
            <a:r>
              <a:rPr lang="en-US" sz="2800" smtClean="0"/>
              <a:t>Karakteristik Wesel</a:t>
            </a:r>
          </a:p>
          <a:p>
            <a:pPr marL="365125" indent="-365125" eaLnBrk="1" hangingPunct="1">
              <a:buFontTx/>
              <a:buNone/>
            </a:pPr>
            <a:r>
              <a:rPr lang="en-US" sz="2800" smtClean="0"/>
              <a:t>1. Tanggal jatuh tempo (due date / maturity date)</a:t>
            </a:r>
          </a:p>
          <a:p>
            <a:pPr marL="365125" indent="-365125" algn="just" eaLnBrk="1" hangingPunct="1">
              <a:buFontTx/>
              <a:buNone/>
            </a:pPr>
            <a:r>
              <a:rPr lang="en-US" sz="2800" smtClean="0"/>
              <a:t>    Yaitu tanggal suatu wesel harus dibayar.    Periode waktu antara tanggal penerbitan dan tanggal  jatuh tempo dapat dinyatakan dalam hari atau bulan.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dissolve">
                                      <p:cBhvr>
                                        <p:cTn id="7" dur="500"/>
                                        <p:tgtEl>
                                          <p:spTgt spid="2765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dissolve">
                                      <p:cBhvr>
                                        <p:cTn id="12" dur="500"/>
                                        <p:tgtEl>
                                          <p:spTgt spid="2765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dissolve">
                                      <p:cBhvr>
                                        <p:cTn id="17" dur="500"/>
                                        <p:tgtEl>
                                          <p:spTgt spid="276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dissolve">
                                      <p:cBhvr>
                                        <p:cTn id="22" dur="500"/>
                                        <p:tgtEl>
                                          <p:spTgt spid="276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7651">
                                            <p:txEl>
                                              <p:pRg st="4" end="4"/>
                                            </p:txEl>
                                          </p:spTgt>
                                        </p:tgtEl>
                                        <p:attrNameLst>
                                          <p:attrName>style.visibility</p:attrName>
                                        </p:attrNameLst>
                                      </p:cBhvr>
                                      <p:to>
                                        <p:strVal val="visible"/>
                                      </p:to>
                                    </p:set>
                                    <p:animEffect transition="in" filter="dissolve">
                                      <p:cBhvr>
                                        <p:cTn id="27" dur="500"/>
                                        <p:tgtEl>
                                          <p:spTgt spid="276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179388" y="908050"/>
            <a:ext cx="8713787" cy="5473700"/>
          </a:xfrm>
        </p:spPr>
        <p:txBody>
          <a:bodyPr/>
          <a:lstStyle/>
          <a:p>
            <a:pPr algn="just">
              <a:buFontTx/>
              <a:buNone/>
            </a:pPr>
            <a:r>
              <a:rPr lang="id-ID" sz="2400" smtClean="0"/>
              <a:t>Apabila wesel di atas jangka waktunya 60 hari maka wesel tersebut akan jatuh tempo pada tanggal 30 April 1991. perhitungannya :</a:t>
            </a:r>
          </a:p>
          <a:p>
            <a:pPr algn="just">
              <a:buFontTx/>
              <a:buNone/>
            </a:pPr>
            <a:r>
              <a:rPr lang="id-ID" sz="2400" smtClean="0"/>
              <a:t>Bulan maret		:  30 hari (tgl 1 maret tidak dihitung)</a:t>
            </a:r>
          </a:p>
          <a:p>
            <a:pPr algn="just">
              <a:buFontTx/>
              <a:buNone/>
            </a:pPr>
            <a:r>
              <a:rPr lang="id-ID" sz="2400" smtClean="0"/>
              <a:t>Bulan april		:  30 hari</a:t>
            </a:r>
          </a:p>
          <a:p>
            <a:pPr algn="just">
              <a:buFontTx/>
              <a:buNone/>
            </a:pPr>
            <a:endParaRPr lang="id-ID" sz="2400" smtClean="0"/>
          </a:p>
          <a:p>
            <a:pPr algn="just">
              <a:buFontTx/>
              <a:buNone/>
            </a:pPr>
            <a:r>
              <a:rPr lang="id-ID" sz="2400" smtClean="0"/>
              <a:t>Apabila wesel jangka waktu 2 bulan tertanggal 17 februari 1991 maka wesel tersebut akan jatuh tempo pada tanggal 17 april 1991</a:t>
            </a:r>
          </a:p>
          <a:p>
            <a:pPr algn="just">
              <a:buFontTx/>
              <a:buNone/>
            </a:pPr>
            <a:endParaRPr lang="id-ID" sz="2400" smtClean="0"/>
          </a:p>
          <a:p>
            <a:pPr algn="just">
              <a:buFontTx/>
              <a:buNone/>
            </a:pPr>
            <a:r>
              <a:rPr lang="id-ID" sz="2400" smtClean="0"/>
              <a:t>Wesel 3 bulan tertanggal 30 november 1991 akan jatuh tempo pada tanggal 29 februari 1992</a:t>
            </a:r>
          </a:p>
          <a:p>
            <a:pPr algn="just">
              <a:buFontTx/>
              <a:buNone/>
            </a:pPr>
            <a:endParaRPr lang="en-US" sz="24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4638"/>
            <a:ext cx="8229600" cy="639762"/>
          </a:xfrm>
        </p:spPr>
        <p:txBody>
          <a:bodyPr>
            <a:normAutofit fontScale="90000"/>
          </a:bodyPr>
          <a:lstStyle/>
          <a:p>
            <a:pPr eaLnBrk="1" fontAlgn="auto" hangingPunct="1">
              <a:spcAft>
                <a:spcPts val="0"/>
              </a:spcAft>
              <a:defRPr/>
            </a:pPr>
            <a:r>
              <a:rPr lang="en-US" sz="3200" smtClean="0"/>
              <a:t>1.   Pendiskontoan Wesel Tidak Berbunga.</a:t>
            </a:r>
            <a:br>
              <a:rPr lang="en-US" sz="3200" smtClean="0"/>
            </a:br>
            <a:endParaRPr lang="en-US" sz="3200" smtClean="0"/>
          </a:p>
        </p:txBody>
      </p:sp>
      <p:sp>
        <p:nvSpPr>
          <p:cNvPr id="37891" name="Rectangle 3"/>
          <p:cNvSpPr>
            <a:spLocks noGrp="1" noChangeArrowheads="1"/>
          </p:cNvSpPr>
          <p:nvPr>
            <p:ph idx="1"/>
          </p:nvPr>
        </p:nvSpPr>
        <p:spPr>
          <a:xfrm>
            <a:off x="457200" y="762000"/>
            <a:ext cx="8229600" cy="5867400"/>
          </a:xfrm>
        </p:spPr>
        <p:txBody>
          <a:bodyPr/>
          <a:lstStyle/>
          <a:p>
            <a:pPr marL="0" indent="0" eaLnBrk="1" hangingPunct="1">
              <a:lnSpc>
                <a:spcPct val="80000"/>
              </a:lnSpc>
              <a:buFontTx/>
              <a:buNone/>
            </a:pPr>
            <a:r>
              <a:rPr lang="en-US" sz="2400" dirty="0" err="1" smtClean="0"/>
              <a:t>Contoh</a:t>
            </a:r>
            <a:r>
              <a:rPr lang="en-US" sz="2400" dirty="0" smtClean="0"/>
              <a:t> :</a:t>
            </a:r>
          </a:p>
          <a:p>
            <a:pPr marL="0" indent="0" algn="just" eaLnBrk="1" hangingPunct="1">
              <a:lnSpc>
                <a:spcPct val="80000"/>
              </a:lnSpc>
              <a:buFontTx/>
              <a:buNone/>
            </a:pPr>
            <a:r>
              <a:rPr lang="en-US" sz="2400" dirty="0" err="1" smtClean="0"/>
              <a:t>Misalkan</a:t>
            </a:r>
            <a:r>
              <a:rPr lang="en-US" sz="2400" dirty="0" smtClean="0"/>
              <a:t> </a:t>
            </a:r>
            <a:r>
              <a:rPr lang="en-US" sz="2400" dirty="0" err="1" smtClean="0"/>
              <a:t>pada</a:t>
            </a:r>
            <a:r>
              <a:rPr lang="en-US" sz="2400" dirty="0" smtClean="0"/>
              <a:t> </a:t>
            </a:r>
            <a:r>
              <a:rPr lang="en-US" sz="2400" dirty="0" err="1" smtClean="0"/>
              <a:t>tanggal</a:t>
            </a:r>
            <a:r>
              <a:rPr lang="en-US" sz="2400" dirty="0" smtClean="0"/>
              <a:t> 13 </a:t>
            </a:r>
            <a:r>
              <a:rPr lang="en-US" sz="2400" dirty="0" err="1" smtClean="0"/>
              <a:t>Desember</a:t>
            </a:r>
            <a:r>
              <a:rPr lang="en-US" sz="2400" dirty="0" smtClean="0"/>
              <a:t> 2006 </a:t>
            </a:r>
            <a:r>
              <a:rPr lang="en-US" sz="2400" dirty="0" err="1" smtClean="0"/>
              <a:t>wesel</a:t>
            </a:r>
            <a:r>
              <a:rPr lang="en-US" sz="2400" dirty="0" smtClean="0"/>
              <a:t> </a:t>
            </a:r>
            <a:r>
              <a:rPr lang="en-US" sz="2400" dirty="0" err="1" smtClean="0"/>
              <a:t>tidak</a:t>
            </a:r>
            <a:r>
              <a:rPr lang="en-US" sz="2400" dirty="0" smtClean="0"/>
              <a:t> </a:t>
            </a:r>
            <a:r>
              <a:rPr lang="en-US" sz="2400" dirty="0" err="1" smtClean="0"/>
              <a:t>berbunga</a:t>
            </a:r>
            <a:r>
              <a:rPr lang="en-US" sz="2400" dirty="0" smtClean="0"/>
              <a:t> </a:t>
            </a:r>
            <a:r>
              <a:rPr lang="en-US" sz="2400" dirty="0" err="1" smtClean="0"/>
              <a:t>berjangka</a:t>
            </a:r>
            <a:r>
              <a:rPr lang="en-US" sz="2400" dirty="0" smtClean="0"/>
              <a:t> </a:t>
            </a:r>
            <a:r>
              <a:rPr lang="en-US" sz="2400" dirty="0" err="1" smtClean="0"/>
              <a:t>waktu</a:t>
            </a:r>
            <a:r>
              <a:rPr lang="en-US" sz="2400" dirty="0" smtClean="0"/>
              <a:t> 60 </a:t>
            </a:r>
            <a:r>
              <a:rPr lang="en-US" sz="2400" dirty="0" err="1" smtClean="0"/>
              <a:t>hari</a:t>
            </a:r>
            <a:r>
              <a:rPr lang="en-US" sz="2400" dirty="0" smtClean="0"/>
              <a:t> </a:t>
            </a:r>
            <a:r>
              <a:rPr lang="en-US" sz="2400" dirty="0" err="1" smtClean="0"/>
              <a:t>sebesar</a:t>
            </a:r>
            <a:r>
              <a:rPr lang="en-US" sz="2400" dirty="0" smtClean="0"/>
              <a:t> $ 5.000 yang </a:t>
            </a:r>
            <a:r>
              <a:rPr lang="en-US" sz="2400" dirty="0" err="1" smtClean="0"/>
              <a:t>dikeluarkan</a:t>
            </a:r>
            <a:r>
              <a:rPr lang="en-US" sz="2400" dirty="0" smtClean="0"/>
              <a:t> </a:t>
            </a:r>
            <a:r>
              <a:rPr lang="en-US" sz="2400" dirty="0" err="1" smtClean="0"/>
              <a:t>pada</a:t>
            </a:r>
            <a:r>
              <a:rPr lang="en-US" sz="2400" dirty="0" smtClean="0"/>
              <a:t> </a:t>
            </a:r>
            <a:r>
              <a:rPr lang="en-US" sz="2400" dirty="0" err="1" smtClean="0"/>
              <a:t>tanggal</a:t>
            </a:r>
            <a:r>
              <a:rPr lang="en-US" sz="2400" dirty="0" smtClean="0"/>
              <a:t> 7 November 2006 </a:t>
            </a:r>
            <a:r>
              <a:rPr lang="en-US" sz="2400" dirty="0" err="1" smtClean="0"/>
              <a:t>oleh</a:t>
            </a:r>
            <a:r>
              <a:rPr lang="en-US" sz="2400" dirty="0" smtClean="0"/>
              <a:t> Taylor Co. </a:t>
            </a:r>
            <a:r>
              <a:rPr lang="en-US" sz="2400" dirty="0" err="1" smtClean="0"/>
              <a:t>didiskontokan</a:t>
            </a:r>
            <a:r>
              <a:rPr lang="en-US" sz="2400" dirty="0" smtClean="0"/>
              <a:t> </a:t>
            </a:r>
            <a:r>
              <a:rPr lang="en-US" sz="2400" dirty="0" err="1" smtClean="0"/>
              <a:t>ke</a:t>
            </a:r>
            <a:r>
              <a:rPr lang="en-US" sz="2400" dirty="0" smtClean="0"/>
              <a:t> bank </a:t>
            </a:r>
            <a:r>
              <a:rPr lang="en-US" sz="2400" dirty="0" err="1" smtClean="0"/>
              <a:t>dengan</a:t>
            </a:r>
            <a:r>
              <a:rPr lang="en-US" sz="2400" dirty="0" smtClean="0"/>
              <a:t> </a:t>
            </a:r>
            <a:r>
              <a:rPr lang="en-US" sz="2400" dirty="0" err="1" smtClean="0"/>
              <a:t>tingkat</a:t>
            </a:r>
            <a:r>
              <a:rPr lang="en-US" sz="2400" dirty="0" smtClean="0"/>
              <a:t> </a:t>
            </a:r>
            <a:r>
              <a:rPr lang="en-US" sz="2400" dirty="0" err="1" smtClean="0"/>
              <a:t>diskonto</a:t>
            </a:r>
            <a:r>
              <a:rPr lang="en-US" sz="2400" dirty="0" smtClean="0"/>
              <a:t> </a:t>
            </a:r>
            <a:r>
              <a:rPr lang="en-US" sz="2400" dirty="0" err="1" smtClean="0"/>
              <a:t>sebesar</a:t>
            </a:r>
            <a:r>
              <a:rPr lang="en-US" sz="2400" dirty="0" smtClean="0"/>
              <a:t> 27 %. </a:t>
            </a:r>
            <a:r>
              <a:rPr lang="en-US" sz="2400" dirty="0" err="1" smtClean="0"/>
              <a:t>Jumlah</a:t>
            </a:r>
            <a:r>
              <a:rPr lang="en-US" sz="2400" dirty="0" smtClean="0"/>
              <a:t> </a:t>
            </a:r>
            <a:r>
              <a:rPr lang="en-US" sz="2400" dirty="0" err="1" smtClean="0"/>
              <a:t>uang</a:t>
            </a:r>
            <a:r>
              <a:rPr lang="en-US" sz="2400" dirty="0" smtClean="0"/>
              <a:t> yang </a:t>
            </a:r>
            <a:r>
              <a:rPr lang="en-US" sz="2400" dirty="0" err="1" smtClean="0"/>
              <a:t>diterima</a:t>
            </a:r>
            <a:r>
              <a:rPr lang="en-US" sz="2400" dirty="0" smtClean="0"/>
              <a:t> </a:t>
            </a:r>
            <a:r>
              <a:rPr lang="en-US" sz="2400" dirty="0" err="1" smtClean="0"/>
              <a:t>dari</a:t>
            </a:r>
            <a:r>
              <a:rPr lang="en-US" sz="2400" dirty="0" smtClean="0"/>
              <a:t> </a:t>
            </a:r>
            <a:r>
              <a:rPr lang="en-US" sz="2400" dirty="0" err="1" smtClean="0"/>
              <a:t>pendiskontoan</a:t>
            </a:r>
            <a:r>
              <a:rPr lang="en-US" sz="2400" dirty="0" smtClean="0"/>
              <a:t> </a:t>
            </a:r>
            <a:r>
              <a:rPr lang="en-US" sz="2400" dirty="0" err="1" smtClean="0"/>
              <a:t>dihitung</a:t>
            </a:r>
            <a:r>
              <a:rPr lang="en-US" sz="2400" dirty="0" smtClean="0"/>
              <a:t> </a:t>
            </a:r>
            <a:r>
              <a:rPr lang="en-US" sz="2400" dirty="0" err="1" smtClean="0"/>
              <a:t>sbb</a:t>
            </a:r>
            <a:r>
              <a:rPr lang="en-US" sz="2400" dirty="0" smtClean="0"/>
              <a:t> :</a:t>
            </a:r>
          </a:p>
          <a:p>
            <a:pPr marL="0" indent="0" eaLnBrk="1" hangingPunct="1">
              <a:lnSpc>
                <a:spcPct val="80000"/>
              </a:lnSpc>
              <a:buFontTx/>
              <a:buNone/>
            </a:pPr>
            <a:endParaRPr lang="en-US" sz="2400" dirty="0" smtClean="0"/>
          </a:p>
          <a:p>
            <a:pPr marL="0" indent="0" eaLnBrk="1" hangingPunct="1">
              <a:lnSpc>
                <a:spcPct val="80000"/>
              </a:lnSpc>
              <a:buFontTx/>
              <a:buNone/>
            </a:pPr>
            <a:r>
              <a:rPr lang="en-US" sz="2400" dirty="0" err="1" smtClean="0"/>
              <a:t>Nilai</a:t>
            </a:r>
            <a:r>
              <a:rPr lang="en-US" sz="2400" dirty="0" smtClean="0"/>
              <a:t> </a:t>
            </a:r>
            <a:r>
              <a:rPr lang="en-US" sz="2400" dirty="0" err="1" smtClean="0"/>
              <a:t>pada</a:t>
            </a:r>
            <a:r>
              <a:rPr lang="en-US" sz="2400" dirty="0" smtClean="0"/>
              <a:t> </a:t>
            </a:r>
            <a:r>
              <a:rPr lang="en-US" sz="2400" dirty="0" err="1" smtClean="0"/>
              <a:t>saat</a:t>
            </a:r>
            <a:r>
              <a:rPr lang="en-US" sz="2400" dirty="0" smtClean="0"/>
              <a:t> </a:t>
            </a:r>
            <a:r>
              <a:rPr lang="en-US" sz="2400" dirty="0" err="1" smtClean="0"/>
              <a:t>jatuh</a:t>
            </a:r>
            <a:r>
              <a:rPr lang="en-US" sz="2400" dirty="0" smtClean="0"/>
              <a:t> tempo ( 6 </a:t>
            </a:r>
            <a:r>
              <a:rPr lang="en-US" sz="2400" dirty="0" err="1" smtClean="0"/>
              <a:t>Januari</a:t>
            </a:r>
            <a:r>
              <a:rPr lang="en-US" sz="2400" dirty="0" smtClean="0"/>
              <a:t> 2007 )	       $ 5.000</a:t>
            </a:r>
          </a:p>
          <a:p>
            <a:pPr marL="0" indent="0" eaLnBrk="1" hangingPunct="1">
              <a:lnSpc>
                <a:spcPct val="80000"/>
              </a:lnSpc>
              <a:buFontTx/>
              <a:buNone/>
            </a:pPr>
            <a:r>
              <a:rPr lang="en-US" sz="2400" dirty="0" err="1" smtClean="0"/>
              <a:t>Jangka</a:t>
            </a:r>
            <a:r>
              <a:rPr lang="en-US" sz="2400" dirty="0" smtClean="0"/>
              <a:t> </a:t>
            </a:r>
            <a:r>
              <a:rPr lang="en-US" sz="2400" dirty="0" err="1" smtClean="0"/>
              <a:t>waktu</a:t>
            </a:r>
            <a:r>
              <a:rPr lang="en-US" sz="2400" dirty="0" smtClean="0"/>
              <a:t> </a:t>
            </a:r>
            <a:r>
              <a:rPr lang="en-US" sz="2400" dirty="0" err="1" smtClean="0"/>
              <a:t>diskonto</a:t>
            </a:r>
            <a:r>
              <a:rPr lang="en-US" sz="2400" dirty="0" smtClean="0"/>
              <a:t> </a:t>
            </a:r>
            <a:r>
              <a:rPr lang="en-US" sz="2400" dirty="0" err="1" smtClean="0"/>
              <a:t>adalah</a:t>
            </a:r>
            <a:r>
              <a:rPr lang="en-US" sz="2400" dirty="0" smtClean="0"/>
              <a:t> </a:t>
            </a:r>
          </a:p>
          <a:p>
            <a:pPr marL="0" indent="0" eaLnBrk="1" hangingPunct="1">
              <a:lnSpc>
                <a:spcPct val="80000"/>
              </a:lnSpc>
              <a:buFontTx/>
              <a:buNone/>
            </a:pPr>
            <a:r>
              <a:rPr lang="en-US" sz="2400" dirty="0" smtClean="0"/>
              <a:t>13 </a:t>
            </a:r>
            <a:r>
              <a:rPr lang="en-US" sz="2400" dirty="0" err="1" smtClean="0"/>
              <a:t>desember</a:t>
            </a:r>
            <a:r>
              <a:rPr lang="en-US" sz="2400" dirty="0" smtClean="0"/>
              <a:t> 2006 s/d 6 </a:t>
            </a:r>
            <a:r>
              <a:rPr lang="en-US" sz="2400" dirty="0" err="1" smtClean="0"/>
              <a:t>januari</a:t>
            </a:r>
            <a:r>
              <a:rPr lang="en-US" sz="2400" dirty="0" smtClean="0"/>
              <a:t> 2007 = 24 </a:t>
            </a:r>
            <a:r>
              <a:rPr lang="en-US" sz="2400" dirty="0" err="1" smtClean="0"/>
              <a:t>hari</a:t>
            </a:r>
            <a:endParaRPr lang="en-US" sz="2400" dirty="0" smtClean="0"/>
          </a:p>
          <a:p>
            <a:pPr marL="0" indent="0" eaLnBrk="1" hangingPunct="1">
              <a:lnSpc>
                <a:spcPct val="80000"/>
              </a:lnSpc>
              <a:buFontTx/>
              <a:buNone/>
            </a:pPr>
            <a:r>
              <a:rPr lang="en-US" sz="2400" dirty="0" err="1" smtClean="0"/>
              <a:t>Diskonto</a:t>
            </a:r>
            <a:r>
              <a:rPr lang="en-US" sz="2400" dirty="0" smtClean="0"/>
              <a:t> yang </a:t>
            </a:r>
            <a:r>
              <a:rPr lang="en-US" sz="2400" dirty="0" err="1" smtClean="0"/>
              <a:t>dibebankan</a:t>
            </a:r>
            <a:r>
              <a:rPr lang="en-US" sz="2400" dirty="0" smtClean="0"/>
              <a:t> </a:t>
            </a:r>
            <a:r>
              <a:rPr lang="en-US" sz="2400" dirty="0" err="1" smtClean="0"/>
              <a:t>oleh</a:t>
            </a:r>
            <a:r>
              <a:rPr lang="en-US" sz="2400" dirty="0" smtClean="0"/>
              <a:t> bank</a:t>
            </a:r>
          </a:p>
          <a:p>
            <a:pPr marL="0" indent="0" eaLnBrk="1" hangingPunct="1">
              <a:lnSpc>
                <a:spcPct val="80000"/>
              </a:lnSpc>
              <a:buFontTx/>
              <a:buNone/>
            </a:pPr>
            <a:r>
              <a:rPr lang="en-US" sz="2400" dirty="0" smtClean="0"/>
              <a:t>			 24</a:t>
            </a:r>
          </a:p>
          <a:p>
            <a:pPr marL="0" indent="0" eaLnBrk="1" hangingPunct="1">
              <a:lnSpc>
                <a:spcPct val="80000"/>
              </a:lnSpc>
              <a:buFontTx/>
              <a:buNone/>
            </a:pPr>
            <a:r>
              <a:rPr lang="en-US" sz="2400" dirty="0" smtClean="0"/>
              <a:t>5.000   x   27 %   x                  =	</a:t>
            </a:r>
            <a:r>
              <a:rPr lang="id-ID" sz="2400" dirty="0" smtClean="0"/>
              <a:t>                                                         </a:t>
            </a:r>
            <a:r>
              <a:rPr lang="en-US" sz="2400" dirty="0" smtClean="0"/>
              <a:t>90</a:t>
            </a:r>
          </a:p>
          <a:p>
            <a:pPr marL="0" indent="0" eaLnBrk="1" hangingPunct="1">
              <a:lnSpc>
                <a:spcPct val="80000"/>
              </a:lnSpc>
              <a:buFontTx/>
              <a:buNone/>
            </a:pPr>
            <a:r>
              <a:rPr lang="en-US" sz="2400" dirty="0" smtClean="0"/>
              <a:t>			360</a:t>
            </a:r>
          </a:p>
          <a:p>
            <a:pPr marL="0" indent="0" eaLnBrk="1" hangingPunct="1">
              <a:lnSpc>
                <a:spcPct val="80000"/>
              </a:lnSpc>
              <a:buFontTx/>
              <a:buNone/>
            </a:pPr>
            <a:r>
              <a:rPr lang="en-US" sz="2400" dirty="0" smtClean="0"/>
              <a:t/>
            </a:r>
            <a:br>
              <a:rPr lang="en-US" sz="2400" dirty="0" smtClean="0"/>
            </a:br>
            <a:r>
              <a:rPr lang="en-US" sz="2400" dirty="0" err="1" smtClean="0"/>
              <a:t>Jumlah</a:t>
            </a:r>
            <a:r>
              <a:rPr lang="en-US" sz="2400" dirty="0" smtClean="0"/>
              <a:t> yang </a:t>
            </a:r>
            <a:r>
              <a:rPr lang="en-US" sz="2400" dirty="0" err="1" smtClean="0"/>
              <a:t>diterima</a:t>
            </a:r>
            <a:r>
              <a:rPr lang="en-US" sz="2400" dirty="0" smtClean="0"/>
              <a:t>				   </a:t>
            </a:r>
            <a:r>
              <a:rPr lang="id-ID" sz="2400" dirty="0" smtClean="0"/>
              <a:t>               </a:t>
            </a:r>
            <a:r>
              <a:rPr lang="en-US" sz="2400" dirty="0" smtClean="0"/>
              <a:t>    $ 4.910</a:t>
            </a:r>
          </a:p>
          <a:p>
            <a:pPr marL="0" indent="0" eaLnBrk="1" hangingPunct="1">
              <a:lnSpc>
                <a:spcPct val="80000"/>
              </a:lnSpc>
            </a:pPr>
            <a:endParaRPr lang="en-US" sz="2400" dirty="0" smtClean="0"/>
          </a:p>
        </p:txBody>
      </p:sp>
      <p:sp>
        <p:nvSpPr>
          <p:cNvPr id="32772" name="Line 4"/>
          <p:cNvSpPr>
            <a:spLocks noChangeShapeType="1"/>
          </p:cNvSpPr>
          <p:nvPr/>
        </p:nvSpPr>
        <p:spPr bwMode="auto">
          <a:xfrm>
            <a:off x="3276600" y="5013176"/>
            <a:ext cx="533400" cy="0"/>
          </a:xfrm>
          <a:prstGeom prst="line">
            <a:avLst/>
          </a:prstGeom>
          <a:noFill/>
          <a:ln w="9525">
            <a:solidFill>
              <a:schemeClr val="tx1"/>
            </a:solidFill>
            <a:round/>
            <a:headEnd/>
            <a:tailEnd/>
          </a:ln>
        </p:spPr>
        <p:txBody>
          <a:bodyPr/>
          <a:lstStyle/>
          <a:p>
            <a:endParaRPr lang="id-ID"/>
          </a:p>
        </p:txBody>
      </p:sp>
      <p:sp>
        <p:nvSpPr>
          <p:cNvPr id="32773" name="Line 5"/>
          <p:cNvSpPr>
            <a:spLocks noChangeShapeType="1"/>
          </p:cNvSpPr>
          <p:nvPr/>
        </p:nvSpPr>
        <p:spPr bwMode="auto">
          <a:xfrm>
            <a:off x="7467600" y="5791200"/>
            <a:ext cx="1143000" cy="0"/>
          </a:xfrm>
          <a:prstGeom prst="line">
            <a:avLst/>
          </a:prstGeom>
          <a:noFill/>
          <a:ln w="9525">
            <a:solidFill>
              <a:schemeClr val="tx1"/>
            </a:solidFill>
            <a:round/>
            <a:headEnd/>
            <a:tailEnd/>
          </a:ln>
        </p:spPr>
        <p:txBody>
          <a:bodyP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dissolve">
                                      <p:cBhvr>
                                        <p:cTn id="7" dur="500"/>
                                        <p:tgtEl>
                                          <p:spTgt spid="3789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1">
                                            <p:txEl>
                                              <p:pRg st="0" end="0"/>
                                            </p:txEl>
                                          </p:spTgt>
                                        </p:tgtEl>
                                        <p:attrNameLst>
                                          <p:attrName>style.visibility</p:attrName>
                                        </p:attrNameLst>
                                      </p:cBhvr>
                                      <p:to>
                                        <p:strVal val="visible"/>
                                      </p:to>
                                    </p:set>
                                    <p:animEffect transition="in" filter="dissolve">
                                      <p:cBhvr>
                                        <p:cTn id="12" dur="500"/>
                                        <p:tgtEl>
                                          <p:spTgt spid="378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1">
                                            <p:txEl>
                                              <p:pRg st="1" end="1"/>
                                            </p:txEl>
                                          </p:spTgt>
                                        </p:tgtEl>
                                        <p:attrNameLst>
                                          <p:attrName>style.visibility</p:attrName>
                                        </p:attrNameLst>
                                      </p:cBhvr>
                                      <p:to>
                                        <p:strVal val="visible"/>
                                      </p:to>
                                    </p:set>
                                    <p:animEffect transition="in" filter="dissolve">
                                      <p:cBhvr>
                                        <p:cTn id="17" dur="500"/>
                                        <p:tgtEl>
                                          <p:spTgt spid="378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1">
                                            <p:txEl>
                                              <p:pRg st="3" end="3"/>
                                            </p:txEl>
                                          </p:spTgt>
                                        </p:tgtEl>
                                        <p:attrNameLst>
                                          <p:attrName>style.visibility</p:attrName>
                                        </p:attrNameLst>
                                      </p:cBhvr>
                                      <p:to>
                                        <p:strVal val="visible"/>
                                      </p:to>
                                    </p:set>
                                    <p:animEffect transition="in" filter="dissolve">
                                      <p:cBhvr>
                                        <p:cTn id="22" dur="500"/>
                                        <p:tgtEl>
                                          <p:spTgt spid="378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1">
                                            <p:txEl>
                                              <p:pRg st="4" end="4"/>
                                            </p:txEl>
                                          </p:spTgt>
                                        </p:tgtEl>
                                        <p:attrNameLst>
                                          <p:attrName>style.visibility</p:attrName>
                                        </p:attrNameLst>
                                      </p:cBhvr>
                                      <p:to>
                                        <p:strVal val="visible"/>
                                      </p:to>
                                    </p:set>
                                    <p:animEffect transition="in" filter="dissolve">
                                      <p:cBhvr>
                                        <p:cTn id="27" dur="500"/>
                                        <p:tgtEl>
                                          <p:spTgt spid="3789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1">
                                            <p:txEl>
                                              <p:pRg st="5" end="5"/>
                                            </p:txEl>
                                          </p:spTgt>
                                        </p:tgtEl>
                                        <p:attrNameLst>
                                          <p:attrName>style.visibility</p:attrName>
                                        </p:attrNameLst>
                                      </p:cBhvr>
                                      <p:to>
                                        <p:strVal val="visible"/>
                                      </p:to>
                                    </p:set>
                                    <p:animEffect transition="in" filter="dissolve">
                                      <p:cBhvr>
                                        <p:cTn id="32" dur="500"/>
                                        <p:tgtEl>
                                          <p:spTgt spid="3789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1">
                                            <p:txEl>
                                              <p:pRg st="6" end="6"/>
                                            </p:txEl>
                                          </p:spTgt>
                                        </p:tgtEl>
                                        <p:attrNameLst>
                                          <p:attrName>style.visibility</p:attrName>
                                        </p:attrNameLst>
                                      </p:cBhvr>
                                      <p:to>
                                        <p:strVal val="visible"/>
                                      </p:to>
                                    </p:set>
                                    <p:animEffect transition="in" filter="dissolve">
                                      <p:cBhvr>
                                        <p:cTn id="37" dur="500"/>
                                        <p:tgtEl>
                                          <p:spTgt spid="3789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7891">
                                            <p:txEl>
                                              <p:pRg st="7" end="7"/>
                                            </p:txEl>
                                          </p:spTgt>
                                        </p:tgtEl>
                                        <p:attrNameLst>
                                          <p:attrName>style.visibility</p:attrName>
                                        </p:attrNameLst>
                                      </p:cBhvr>
                                      <p:to>
                                        <p:strVal val="visible"/>
                                      </p:to>
                                    </p:set>
                                    <p:animEffect transition="in" filter="dissolve">
                                      <p:cBhvr>
                                        <p:cTn id="42" dur="500"/>
                                        <p:tgtEl>
                                          <p:spTgt spid="3789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2772"/>
                                        </p:tgtEl>
                                        <p:attrNameLst>
                                          <p:attrName>style.visibility</p:attrName>
                                        </p:attrNameLst>
                                      </p:cBhvr>
                                      <p:to>
                                        <p:strVal val="visible"/>
                                      </p:to>
                                    </p:set>
                                    <p:animEffect transition="in" filter="checkerboard(across)">
                                      <p:cBhvr>
                                        <p:cTn id="47" dur="500"/>
                                        <p:tgtEl>
                                          <p:spTgt spid="32772"/>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7891">
                                            <p:txEl>
                                              <p:pRg st="8" end="8"/>
                                            </p:txEl>
                                          </p:spTgt>
                                        </p:tgtEl>
                                        <p:attrNameLst>
                                          <p:attrName>style.visibility</p:attrName>
                                        </p:attrNameLst>
                                      </p:cBhvr>
                                      <p:to>
                                        <p:strVal val="visible"/>
                                      </p:to>
                                    </p:set>
                                    <p:animEffect transition="in" filter="dissolve">
                                      <p:cBhvr>
                                        <p:cTn id="52" dur="500"/>
                                        <p:tgtEl>
                                          <p:spTgt spid="37891">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7891">
                                            <p:txEl>
                                              <p:pRg st="9" end="9"/>
                                            </p:txEl>
                                          </p:spTgt>
                                        </p:tgtEl>
                                        <p:attrNameLst>
                                          <p:attrName>style.visibility</p:attrName>
                                        </p:attrNameLst>
                                      </p:cBhvr>
                                      <p:to>
                                        <p:strVal val="visible"/>
                                      </p:to>
                                    </p:set>
                                    <p:animEffect transition="in" filter="dissolve">
                                      <p:cBhvr>
                                        <p:cTn id="57" dur="500"/>
                                        <p:tgtEl>
                                          <p:spTgt spid="37891">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32773"/>
                                        </p:tgtEl>
                                        <p:attrNameLst>
                                          <p:attrName>style.visibility</p:attrName>
                                        </p:attrNameLst>
                                      </p:cBhvr>
                                      <p:to>
                                        <p:strVal val="visible"/>
                                      </p:to>
                                    </p:set>
                                    <p:animEffect transition="in" filter="box(in)">
                                      <p:cBhvr>
                                        <p:cTn id="62" dur="500"/>
                                        <p:tgtEl>
                                          <p:spTgt spid="32773"/>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37891">
                                            <p:txEl>
                                              <p:pRg st="10" end="10"/>
                                            </p:txEl>
                                          </p:spTgt>
                                        </p:tgtEl>
                                        <p:attrNameLst>
                                          <p:attrName>style.visibility</p:attrName>
                                        </p:attrNameLst>
                                      </p:cBhvr>
                                      <p:to>
                                        <p:strVal val="visible"/>
                                      </p:to>
                                    </p:set>
                                    <p:animEffect transition="in" filter="dissolve">
                                      <p:cBhvr>
                                        <p:cTn id="67" dur="500"/>
                                        <p:tgtEl>
                                          <p:spTgt spid="3789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P spid="32772" grpId="0" animBg="1"/>
      <p:bldP spid="32773"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457200" y="304800"/>
            <a:ext cx="8229600" cy="5821363"/>
          </a:xfrm>
        </p:spPr>
        <p:txBody>
          <a:bodyPr/>
          <a:lstStyle/>
          <a:p>
            <a:pPr marL="0" indent="0" eaLnBrk="1" hangingPunct="1">
              <a:buFontTx/>
              <a:buNone/>
            </a:pPr>
            <a:r>
              <a:rPr lang="en-US" dirty="0" err="1" smtClean="0"/>
              <a:t>Ayat</a:t>
            </a:r>
            <a:r>
              <a:rPr lang="en-US" dirty="0" smtClean="0"/>
              <a:t> </a:t>
            </a:r>
            <a:r>
              <a:rPr lang="en-US" dirty="0" err="1" smtClean="0"/>
              <a:t>jurnal</a:t>
            </a:r>
            <a:r>
              <a:rPr lang="en-US" dirty="0" smtClean="0"/>
              <a:t> yang </a:t>
            </a:r>
            <a:r>
              <a:rPr lang="en-US" dirty="0" err="1" smtClean="0"/>
              <a:t>dibuat</a:t>
            </a:r>
            <a:r>
              <a:rPr lang="en-US" dirty="0" smtClean="0"/>
              <a:t> </a:t>
            </a:r>
            <a:r>
              <a:rPr lang="en-US" dirty="0" err="1" smtClean="0"/>
              <a:t>untuk</a:t>
            </a:r>
            <a:r>
              <a:rPr lang="en-US" dirty="0" smtClean="0"/>
              <a:t> </a:t>
            </a:r>
            <a:r>
              <a:rPr lang="en-US" dirty="0" err="1" smtClean="0"/>
              <a:t>pendiskontoan</a:t>
            </a:r>
            <a:r>
              <a:rPr lang="en-US" dirty="0" smtClean="0"/>
              <a:t> </a:t>
            </a:r>
            <a:r>
              <a:rPr lang="en-US" dirty="0" err="1" smtClean="0"/>
              <a:t>wesel</a:t>
            </a:r>
            <a:r>
              <a:rPr lang="en-US" dirty="0" smtClean="0"/>
              <a:t> </a:t>
            </a:r>
            <a:r>
              <a:rPr lang="en-US" dirty="0" err="1" smtClean="0"/>
              <a:t>adalah</a:t>
            </a:r>
            <a:r>
              <a:rPr lang="en-US" dirty="0" smtClean="0"/>
              <a:t> :</a:t>
            </a:r>
          </a:p>
          <a:p>
            <a:pPr marL="0" indent="0" eaLnBrk="1" hangingPunct="1">
              <a:buFontTx/>
              <a:buNone/>
            </a:pPr>
            <a:endParaRPr lang="en-US" dirty="0" smtClean="0"/>
          </a:p>
          <a:p>
            <a:pPr marL="0" indent="0" eaLnBrk="1" hangingPunct="1">
              <a:buFontTx/>
              <a:buNone/>
            </a:pPr>
            <a:r>
              <a:rPr lang="en-US" dirty="0" err="1" smtClean="0"/>
              <a:t>Kas</a:t>
            </a:r>
            <a:r>
              <a:rPr lang="en-US" dirty="0" smtClean="0"/>
              <a:t>					4.910</a:t>
            </a:r>
          </a:p>
          <a:p>
            <a:pPr marL="0" indent="0" eaLnBrk="1" hangingPunct="1">
              <a:buFontTx/>
              <a:buNone/>
            </a:pPr>
            <a:r>
              <a:rPr lang="en-US" dirty="0" err="1" smtClean="0"/>
              <a:t>Beban</a:t>
            </a:r>
            <a:r>
              <a:rPr lang="en-US" dirty="0" smtClean="0"/>
              <a:t> </a:t>
            </a:r>
            <a:r>
              <a:rPr lang="en-US" dirty="0" err="1" smtClean="0"/>
              <a:t>Bunga</a:t>
            </a:r>
            <a:r>
              <a:rPr lang="en-US" dirty="0" smtClean="0"/>
              <a:t>			     90</a:t>
            </a:r>
          </a:p>
          <a:p>
            <a:pPr marL="0" indent="0" eaLnBrk="1" hangingPunct="1">
              <a:buFontTx/>
              <a:buNone/>
            </a:pPr>
            <a:r>
              <a:rPr lang="en-US" dirty="0" smtClean="0"/>
              <a:t>       Wesel </a:t>
            </a:r>
            <a:r>
              <a:rPr lang="en-US" dirty="0" err="1" smtClean="0"/>
              <a:t>tagih</a:t>
            </a:r>
            <a:r>
              <a:rPr lang="en-US" dirty="0" smtClean="0"/>
              <a:t>				5.000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dissolve">
                                      <p:cBhvr>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8915">
                                            <p:txEl>
                                              <p:pRg st="2" end="2"/>
                                            </p:txEl>
                                          </p:spTgt>
                                        </p:tgtEl>
                                        <p:attrNameLst>
                                          <p:attrName>style.visibility</p:attrName>
                                        </p:attrNameLst>
                                      </p:cBhvr>
                                      <p:to>
                                        <p:strVal val="visible"/>
                                      </p:to>
                                    </p:set>
                                    <p:animEffect transition="in" filter="dissolve">
                                      <p:cBhvr>
                                        <p:cTn id="12" dur="500"/>
                                        <p:tgtEl>
                                          <p:spTgt spid="389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8915">
                                            <p:txEl>
                                              <p:pRg st="3" end="3"/>
                                            </p:txEl>
                                          </p:spTgt>
                                        </p:tgtEl>
                                        <p:attrNameLst>
                                          <p:attrName>style.visibility</p:attrName>
                                        </p:attrNameLst>
                                      </p:cBhvr>
                                      <p:to>
                                        <p:strVal val="visible"/>
                                      </p:to>
                                    </p:set>
                                    <p:animEffect transition="in" filter="dissolve">
                                      <p:cBhvr>
                                        <p:cTn id="17" dur="500"/>
                                        <p:tgtEl>
                                          <p:spTgt spid="3891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8915">
                                            <p:txEl>
                                              <p:pRg st="4" end="4"/>
                                            </p:txEl>
                                          </p:spTgt>
                                        </p:tgtEl>
                                        <p:attrNameLst>
                                          <p:attrName>style.visibility</p:attrName>
                                        </p:attrNameLst>
                                      </p:cBhvr>
                                      <p:to>
                                        <p:strVal val="visible"/>
                                      </p:to>
                                    </p:set>
                                    <p:animEffect transition="in" filter="dissolve">
                                      <p:cBhvr>
                                        <p:cTn id="22" dur="500"/>
                                        <p:tgtEl>
                                          <p:spTgt spid="389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179388" y="908050"/>
            <a:ext cx="8713787" cy="5473700"/>
          </a:xfrm>
        </p:spPr>
        <p:txBody>
          <a:bodyPr/>
          <a:lstStyle/>
          <a:p>
            <a:pPr algn="just">
              <a:buFontTx/>
              <a:buNone/>
            </a:pPr>
            <a:endParaRPr lang="id-ID" sz="2400" dirty="0" smtClean="0"/>
          </a:p>
          <a:p>
            <a:pPr algn="just">
              <a:buFontTx/>
              <a:buNone/>
            </a:pPr>
            <a:r>
              <a:rPr lang="id-ID" sz="2400" dirty="0" smtClean="0"/>
              <a:t>Jumlah uang yang diterima pada tanggal 26 maret 1991 :</a:t>
            </a:r>
          </a:p>
          <a:p>
            <a:pPr algn="just">
              <a:buFontTx/>
              <a:buNone/>
            </a:pPr>
            <a:r>
              <a:rPr lang="id-ID" sz="2400" dirty="0" smtClean="0"/>
              <a:t>Nilai jatuh tempo wesel		           Rp 300.000</a:t>
            </a:r>
          </a:p>
          <a:p>
            <a:pPr algn="just">
              <a:buFontTx/>
              <a:buNone/>
            </a:pPr>
            <a:r>
              <a:rPr lang="id-ID" sz="2400" dirty="0" smtClean="0"/>
              <a:t>Diskonto Rp 300.000 x 10 % x 36/360                      3.000</a:t>
            </a:r>
          </a:p>
          <a:p>
            <a:pPr algn="just">
              <a:buFontTx/>
              <a:buNone/>
            </a:pPr>
            <a:r>
              <a:rPr lang="id-ID" sz="2400" dirty="0" smtClean="0"/>
              <a:t>                                                                                ----------------</a:t>
            </a:r>
          </a:p>
          <a:p>
            <a:pPr algn="just">
              <a:buFontTx/>
              <a:buNone/>
            </a:pPr>
            <a:r>
              <a:rPr lang="id-ID" sz="2400" dirty="0" smtClean="0"/>
              <a:t>Uang yang diterima                                                 297.000</a:t>
            </a:r>
          </a:p>
          <a:p>
            <a:pPr algn="just">
              <a:buFontTx/>
              <a:buNone/>
            </a:pPr>
            <a:r>
              <a:rPr lang="id-ID" sz="2400" dirty="0" smtClean="0"/>
              <a:t>Jurnalnya :</a:t>
            </a:r>
          </a:p>
          <a:p>
            <a:pPr algn="just">
              <a:buFontTx/>
              <a:buNone/>
            </a:pPr>
            <a:r>
              <a:rPr lang="id-ID" sz="2400" dirty="0" smtClean="0"/>
              <a:t>Kas                                                 297.000</a:t>
            </a:r>
          </a:p>
          <a:p>
            <a:pPr algn="just">
              <a:buFontTx/>
              <a:buNone/>
            </a:pPr>
            <a:r>
              <a:rPr lang="id-ID" sz="2400" dirty="0" smtClean="0"/>
              <a:t>Biaya bunga                                      3.000</a:t>
            </a:r>
          </a:p>
          <a:p>
            <a:pPr algn="just">
              <a:buFontTx/>
              <a:buNone/>
            </a:pPr>
            <a:r>
              <a:rPr lang="id-ID" sz="2400" dirty="0" smtClean="0"/>
              <a:t>    piutang wesel                                             300.000</a:t>
            </a:r>
            <a:endParaRPr lang="en-US" sz="24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smtClean="0"/>
              <a:t>2.  Pendiskont-an Wesel Berbunga</a:t>
            </a:r>
            <a:br>
              <a:rPr lang="en-US" sz="4000" smtClean="0"/>
            </a:br>
            <a:endParaRPr lang="en-US" sz="4000" smtClean="0"/>
          </a:p>
        </p:txBody>
      </p:sp>
      <p:sp>
        <p:nvSpPr>
          <p:cNvPr id="39939" name="Rectangle 3"/>
          <p:cNvSpPr>
            <a:spLocks noGrp="1" noChangeArrowheads="1"/>
          </p:cNvSpPr>
          <p:nvPr>
            <p:ph idx="1"/>
          </p:nvPr>
        </p:nvSpPr>
        <p:spPr>
          <a:xfrm>
            <a:off x="457200" y="1600200"/>
            <a:ext cx="8229600" cy="4876800"/>
          </a:xfrm>
        </p:spPr>
        <p:txBody>
          <a:bodyPr/>
          <a:lstStyle/>
          <a:p>
            <a:pPr marL="0" indent="0" eaLnBrk="1" hangingPunct="1">
              <a:buFontTx/>
              <a:buNone/>
            </a:pPr>
            <a:r>
              <a:rPr lang="en-US" smtClean="0"/>
              <a:t>Contoh :</a:t>
            </a:r>
          </a:p>
          <a:p>
            <a:pPr marL="0" indent="0" algn="just" eaLnBrk="1" hangingPunct="1">
              <a:buFontTx/>
              <a:buNone/>
            </a:pPr>
            <a:r>
              <a:rPr lang="en-US" smtClean="0"/>
              <a:t>Misalkan wesel berjangka waktu 90 hari (jatuh tempo 5 Februari 2007) berbunga 24 % sebesar $ 10.000 yang dikeluarkan pada tanggal 7 November 2006, pada tanggal 16 Januari 2007 didiskontokan ke bank. Tingkat diskonto 27 %. Jumlah uang yang diterima dari pendiskontoan dihitung sbb :</a:t>
            </a:r>
          </a:p>
          <a:p>
            <a:pPr marL="0" indent="0" eaLnBrk="1" hangingPunct="1">
              <a:buFontTx/>
              <a:buNone/>
            </a:pPr>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dissolve">
                                      <p:cBhvr>
                                        <p:cTn id="7" dur="500"/>
                                        <p:tgtEl>
                                          <p:spTgt spid="3993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9939">
                                            <p:txEl>
                                              <p:pRg st="0" end="0"/>
                                            </p:txEl>
                                          </p:spTgt>
                                        </p:tgtEl>
                                        <p:attrNameLst>
                                          <p:attrName>style.visibility</p:attrName>
                                        </p:attrNameLst>
                                      </p:cBhvr>
                                      <p:to>
                                        <p:strVal val="visible"/>
                                      </p:to>
                                    </p:set>
                                    <p:animEffect transition="in" filter="dissolve">
                                      <p:cBhvr>
                                        <p:cTn id="12" dur="500"/>
                                        <p:tgtEl>
                                          <p:spTgt spid="399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9939">
                                            <p:txEl>
                                              <p:pRg st="1" end="1"/>
                                            </p:txEl>
                                          </p:spTgt>
                                        </p:tgtEl>
                                        <p:attrNameLst>
                                          <p:attrName>style.visibility</p:attrName>
                                        </p:attrNameLst>
                                      </p:cBhvr>
                                      <p:to>
                                        <p:strVal val="visible"/>
                                      </p:to>
                                    </p:set>
                                    <p:animEffect transition="in" filter="dissolve">
                                      <p:cBhvr>
                                        <p:cTn id="17" dur="500"/>
                                        <p:tgtEl>
                                          <p:spTgt spid="399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457200" y="457200"/>
            <a:ext cx="8229600" cy="6126163"/>
          </a:xfrm>
        </p:spPr>
        <p:txBody>
          <a:bodyPr/>
          <a:lstStyle/>
          <a:p>
            <a:pPr marL="0" indent="0" eaLnBrk="1" hangingPunct="1">
              <a:lnSpc>
                <a:spcPct val="80000"/>
              </a:lnSpc>
              <a:buFontTx/>
              <a:buNone/>
            </a:pPr>
            <a:r>
              <a:rPr lang="en-US" sz="2400" dirty="0" err="1" smtClean="0"/>
              <a:t>Nilai</a:t>
            </a:r>
            <a:r>
              <a:rPr lang="en-US" sz="2400" dirty="0" smtClean="0"/>
              <a:t> nominal </a:t>
            </a:r>
            <a:r>
              <a:rPr lang="en-US" sz="2400" dirty="0" err="1" smtClean="0"/>
              <a:t>wesel</a:t>
            </a:r>
            <a:r>
              <a:rPr lang="en-US" sz="2400" dirty="0" smtClean="0"/>
              <a:t>					$10.000</a:t>
            </a:r>
          </a:p>
          <a:p>
            <a:pPr marL="0" indent="0" eaLnBrk="1" hangingPunct="1">
              <a:lnSpc>
                <a:spcPct val="80000"/>
              </a:lnSpc>
              <a:buFontTx/>
              <a:buNone/>
            </a:pPr>
            <a:r>
              <a:rPr lang="en-US" sz="2400" dirty="0" smtClean="0"/>
              <a:t>				90</a:t>
            </a:r>
          </a:p>
          <a:p>
            <a:pPr marL="0" indent="0" eaLnBrk="1" hangingPunct="1">
              <a:lnSpc>
                <a:spcPct val="80000"/>
              </a:lnSpc>
              <a:buFontTx/>
              <a:buNone/>
            </a:pPr>
            <a:r>
              <a:rPr lang="en-US" sz="2400" dirty="0" err="1" smtClean="0"/>
              <a:t>Bunga</a:t>
            </a:r>
            <a:r>
              <a:rPr lang="en-US" sz="2400" dirty="0" smtClean="0"/>
              <a:t> : 10.000  x  24 %  x                 </a:t>
            </a:r>
            <a:r>
              <a:rPr lang="id-ID" sz="2400" dirty="0" smtClean="0"/>
              <a:t>   </a:t>
            </a:r>
            <a:r>
              <a:rPr lang="en-US" sz="2400" dirty="0" smtClean="0"/>
              <a:t>=  	       </a:t>
            </a:r>
            <a:r>
              <a:rPr lang="id-ID" sz="2400" dirty="0" smtClean="0"/>
              <a:t>               </a:t>
            </a:r>
            <a:r>
              <a:rPr lang="en-US" sz="2400" dirty="0" smtClean="0"/>
              <a:t>600</a:t>
            </a:r>
          </a:p>
          <a:p>
            <a:pPr marL="0" indent="0" eaLnBrk="1" hangingPunct="1">
              <a:lnSpc>
                <a:spcPct val="80000"/>
              </a:lnSpc>
              <a:buFontTx/>
              <a:buNone/>
            </a:pPr>
            <a:r>
              <a:rPr lang="en-US" sz="2400" dirty="0" smtClean="0"/>
              <a:t>				360 </a:t>
            </a:r>
          </a:p>
          <a:p>
            <a:pPr marL="0" indent="0" eaLnBrk="1" hangingPunct="1">
              <a:lnSpc>
                <a:spcPct val="80000"/>
              </a:lnSpc>
            </a:pPr>
            <a:endParaRPr lang="en-US" sz="2400" dirty="0" smtClean="0"/>
          </a:p>
          <a:p>
            <a:pPr marL="0" indent="0" eaLnBrk="1" hangingPunct="1">
              <a:lnSpc>
                <a:spcPct val="80000"/>
              </a:lnSpc>
              <a:buFontTx/>
              <a:buNone/>
            </a:pPr>
            <a:r>
              <a:rPr lang="en-US" sz="2400" dirty="0" err="1" smtClean="0"/>
              <a:t>Nilai</a:t>
            </a:r>
            <a:r>
              <a:rPr lang="en-US" sz="2400" dirty="0" smtClean="0"/>
              <a:t> </a:t>
            </a:r>
            <a:r>
              <a:rPr lang="en-US" sz="2400" dirty="0" err="1" smtClean="0"/>
              <a:t>jatuh</a:t>
            </a:r>
            <a:r>
              <a:rPr lang="en-US" sz="2400" dirty="0" smtClean="0"/>
              <a:t> tempo					$10.600</a:t>
            </a:r>
          </a:p>
          <a:p>
            <a:pPr marL="0" indent="0" eaLnBrk="1" hangingPunct="1">
              <a:lnSpc>
                <a:spcPct val="80000"/>
              </a:lnSpc>
              <a:buFontTx/>
              <a:buNone/>
            </a:pPr>
            <a:endParaRPr lang="en-US" sz="2400" dirty="0" smtClean="0"/>
          </a:p>
          <a:p>
            <a:pPr marL="0" indent="0" eaLnBrk="1" hangingPunct="1">
              <a:lnSpc>
                <a:spcPct val="80000"/>
              </a:lnSpc>
              <a:buFontTx/>
              <a:buNone/>
            </a:pPr>
            <a:r>
              <a:rPr lang="en-US" sz="2400" dirty="0" err="1" smtClean="0"/>
              <a:t>Jangka</a:t>
            </a:r>
            <a:r>
              <a:rPr lang="en-US" sz="2400" dirty="0" smtClean="0"/>
              <a:t> </a:t>
            </a:r>
            <a:r>
              <a:rPr lang="en-US" sz="2400" dirty="0" err="1" smtClean="0"/>
              <a:t>waktu</a:t>
            </a:r>
            <a:r>
              <a:rPr lang="en-US" sz="2400" dirty="0" smtClean="0"/>
              <a:t> </a:t>
            </a:r>
            <a:r>
              <a:rPr lang="en-US" sz="2400" dirty="0" err="1" smtClean="0"/>
              <a:t>diskont</a:t>
            </a:r>
            <a:endParaRPr lang="en-US" sz="2400" dirty="0" smtClean="0"/>
          </a:p>
          <a:p>
            <a:pPr marL="0" indent="0" eaLnBrk="1" hangingPunct="1">
              <a:lnSpc>
                <a:spcPct val="80000"/>
              </a:lnSpc>
              <a:buFontTx/>
              <a:buNone/>
            </a:pPr>
            <a:r>
              <a:rPr lang="en-US" sz="2400" dirty="0" smtClean="0"/>
              <a:t>16 </a:t>
            </a:r>
            <a:r>
              <a:rPr lang="en-US" sz="2400" dirty="0" err="1" smtClean="0"/>
              <a:t>januari</a:t>
            </a:r>
            <a:r>
              <a:rPr lang="en-US" sz="2400" dirty="0" smtClean="0"/>
              <a:t> 2007 s/d 5 </a:t>
            </a:r>
            <a:r>
              <a:rPr lang="en-US" sz="2400" dirty="0" err="1" smtClean="0"/>
              <a:t>Februari</a:t>
            </a:r>
            <a:r>
              <a:rPr lang="en-US" sz="2400" dirty="0" smtClean="0"/>
              <a:t> 2007 = 20 </a:t>
            </a:r>
            <a:r>
              <a:rPr lang="en-US" sz="2400" dirty="0" err="1" smtClean="0"/>
              <a:t>hari</a:t>
            </a:r>
            <a:endParaRPr lang="en-US" sz="2400" dirty="0" smtClean="0"/>
          </a:p>
          <a:p>
            <a:pPr marL="0" indent="0" eaLnBrk="1" hangingPunct="1">
              <a:lnSpc>
                <a:spcPct val="80000"/>
              </a:lnSpc>
              <a:buFontTx/>
              <a:buNone/>
            </a:pPr>
            <a:endParaRPr lang="en-US" sz="2400" dirty="0" smtClean="0"/>
          </a:p>
          <a:p>
            <a:pPr marL="0" indent="0" eaLnBrk="1" hangingPunct="1">
              <a:lnSpc>
                <a:spcPct val="80000"/>
              </a:lnSpc>
              <a:buFontTx/>
              <a:buNone/>
            </a:pPr>
            <a:r>
              <a:rPr lang="en-US" sz="2400" dirty="0" err="1" smtClean="0"/>
              <a:t>Diskont</a:t>
            </a:r>
            <a:r>
              <a:rPr lang="en-US" sz="2400" dirty="0" smtClean="0"/>
              <a:t> yang </a:t>
            </a:r>
            <a:r>
              <a:rPr lang="en-US" sz="2400" dirty="0" err="1" smtClean="0"/>
              <a:t>dibebankan</a:t>
            </a:r>
            <a:r>
              <a:rPr lang="en-US" sz="2400" dirty="0" smtClean="0"/>
              <a:t> </a:t>
            </a:r>
            <a:r>
              <a:rPr lang="en-US" sz="2400" dirty="0" err="1" smtClean="0"/>
              <a:t>oleh</a:t>
            </a:r>
            <a:r>
              <a:rPr lang="en-US" sz="2400" dirty="0" smtClean="0"/>
              <a:t> bank </a:t>
            </a:r>
          </a:p>
          <a:p>
            <a:pPr marL="0" indent="0" eaLnBrk="1" hangingPunct="1">
              <a:lnSpc>
                <a:spcPct val="80000"/>
              </a:lnSpc>
              <a:buFontTx/>
              <a:buNone/>
            </a:pPr>
            <a:r>
              <a:rPr lang="en-US" sz="2400" dirty="0" smtClean="0"/>
              <a:t>			 20</a:t>
            </a:r>
          </a:p>
          <a:p>
            <a:pPr marL="0" indent="0" eaLnBrk="1" hangingPunct="1">
              <a:lnSpc>
                <a:spcPct val="80000"/>
              </a:lnSpc>
              <a:buFontTx/>
              <a:buNone/>
            </a:pPr>
            <a:r>
              <a:rPr lang="en-US" sz="2400" dirty="0" smtClean="0"/>
              <a:t>10.000   x   27 %   x                  =			      15</a:t>
            </a:r>
            <a:r>
              <a:rPr lang="id-ID" sz="2400" dirty="0" smtClean="0"/>
              <a:t>0</a:t>
            </a:r>
            <a:r>
              <a:rPr lang="en-US" sz="2400" dirty="0" smtClean="0"/>
              <a:t>	                         			360</a:t>
            </a:r>
          </a:p>
          <a:p>
            <a:pPr marL="0" indent="0" eaLnBrk="1" hangingPunct="1">
              <a:lnSpc>
                <a:spcPct val="80000"/>
              </a:lnSpc>
              <a:buFontTx/>
              <a:buNone/>
            </a:pPr>
            <a:r>
              <a:rPr lang="en-US" sz="2400" dirty="0" smtClean="0"/>
              <a:t/>
            </a:r>
            <a:br>
              <a:rPr lang="en-US" sz="2400" dirty="0" smtClean="0"/>
            </a:br>
            <a:r>
              <a:rPr lang="en-US" sz="2400" dirty="0" err="1" smtClean="0"/>
              <a:t>Jumlah</a:t>
            </a:r>
            <a:r>
              <a:rPr lang="en-US" sz="2400" dirty="0" smtClean="0"/>
              <a:t> yang </a:t>
            </a:r>
            <a:r>
              <a:rPr lang="en-US" sz="2400" dirty="0" err="1" smtClean="0"/>
              <a:t>diterima</a:t>
            </a:r>
            <a:r>
              <a:rPr lang="en-US" sz="2400" dirty="0" smtClean="0"/>
              <a:t>			</a:t>
            </a:r>
            <a:r>
              <a:rPr lang="id-ID" sz="2400" dirty="0" smtClean="0"/>
              <a:t>              </a:t>
            </a:r>
            <a:r>
              <a:rPr lang="en-US" sz="2400" dirty="0" smtClean="0"/>
              <a:t>	$ 10.4</a:t>
            </a:r>
            <a:r>
              <a:rPr lang="id-ID" sz="2400" dirty="0" smtClean="0"/>
              <a:t>50</a:t>
            </a:r>
            <a:endParaRPr lang="en-US" sz="2400" dirty="0" smtClean="0"/>
          </a:p>
          <a:p>
            <a:pPr marL="0" indent="0" eaLnBrk="1" hangingPunct="1">
              <a:lnSpc>
                <a:spcPct val="80000"/>
              </a:lnSpc>
              <a:buFontTx/>
              <a:buNone/>
            </a:pPr>
            <a:endParaRPr lang="en-US" sz="2400" dirty="0" smtClean="0"/>
          </a:p>
        </p:txBody>
      </p:sp>
      <p:sp>
        <p:nvSpPr>
          <p:cNvPr id="35843" name="Line 4"/>
          <p:cNvSpPr>
            <a:spLocks noChangeShapeType="1"/>
          </p:cNvSpPr>
          <p:nvPr/>
        </p:nvSpPr>
        <p:spPr bwMode="auto">
          <a:xfrm>
            <a:off x="6934200" y="1752600"/>
            <a:ext cx="1143000" cy="0"/>
          </a:xfrm>
          <a:prstGeom prst="line">
            <a:avLst/>
          </a:prstGeom>
          <a:noFill/>
          <a:ln w="9525">
            <a:solidFill>
              <a:schemeClr val="tx1"/>
            </a:solidFill>
            <a:round/>
            <a:headEnd/>
            <a:tailEnd/>
          </a:ln>
        </p:spPr>
        <p:txBody>
          <a:bodyPr/>
          <a:lstStyle/>
          <a:p>
            <a:endParaRPr lang="id-ID"/>
          </a:p>
        </p:txBody>
      </p:sp>
      <p:sp>
        <p:nvSpPr>
          <p:cNvPr id="35844" name="Line 5"/>
          <p:cNvSpPr>
            <a:spLocks noChangeShapeType="1"/>
          </p:cNvSpPr>
          <p:nvPr/>
        </p:nvSpPr>
        <p:spPr bwMode="auto">
          <a:xfrm>
            <a:off x="3200400" y="4953000"/>
            <a:ext cx="685800" cy="0"/>
          </a:xfrm>
          <a:prstGeom prst="line">
            <a:avLst/>
          </a:prstGeom>
          <a:noFill/>
          <a:ln w="9525">
            <a:solidFill>
              <a:schemeClr val="tx1"/>
            </a:solidFill>
            <a:round/>
            <a:headEnd/>
            <a:tailEnd/>
          </a:ln>
        </p:spPr>
        <p:txBody>
          <a:bodyPr/>
          <a:lstStyle/>
          <a:p>
            <a:endParaRPr lang="id-ID"/>
          </a:p>
        </p:txBody>
      </p:sp>
      <p:sp>
        <p:nvSpPr>
          <p:cNvPr id="35845" name="Line 6"/>
          <p:cNvSpPr>
            <a:spLocks noChangeShapeType="1"/>
          </p:cNvSpPr>
          <p:nvPr/>
        </p:nvSpPr>
        <p:spPr bwMode="auto">
          <a:xfrm>
            <a:off x="6858000" y="5410200"/>
            <a:ext cx="1447800" cy="0"/>
          </a:xfrm>
          <a:prstGeom prst="line">
            <a:avLst/>
          </a:prstGeom>
          <a:noFill/>
          <a:ln w="9525">
            <a:solidFill>
              <a:schemeClr val="tx1"/>
            </a:solidFill>
            <a:round/>
            <a:headEnd/>
            <a:tailEnd/>
          </a:ln>
        </p:spPr>
        <p:txBody>
          <a:bodyPr/>
          <a:lstStyle/>
          <a:p>
            <a:endParaRPr lang="id-ID"/>
          </a:p>
        </p:txBody>
      </p:sp>
      <p:sp>
        <p:nvSpPr>
          <p:cNvPr id="35846" name="Line 7"/>
          <p:cNvSpPr>
            <a:spLocks noChangeShapeType="1"/>
          </p:cNvSpPr>
          <p:nvPr/>
        </p:nvSpPr>
        <p:spPr bwMode="auto">
          <a:xfrm>
            <a:off x="3962400" y="1371600"/>
            <a:ext cx="838200" cy="0"/>
          </a:xfrm>
          <a:prstGeom prst="line">
            <a:avLst/>
          </a:prstGeom>
          <a:noFill/>
          <a:ln w="9525">
            <a:solidFill>
              <a:schemeClr val="tx1"/>
            </a:solidFill>
            <a:round/>
            <a:headEnd/>
            <a:tailEnd/>
          </a:ln>
        </p:spPr>
        <p:txBody>
          <a:bodyP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dissolve">
                                      <p:cBhvr>
                                        <p:cTn id="7" dur="500"/>
                                        <p:tgtEl>
                                          <p:spTgt spid="409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963">
                                            <p:txEl>
                                              <p:pRg st="1" end="1"/>
                                            </p:txEl>
                                          </p:spTgt>
                                        </p:tgtEl>
                                        <p:attrNameLst>
                                          <p:attrName>style.visibility</p:attrName>
                                        </p:attrNameLst>
                                      </p:cBhvr>
                                      <p:to>
                                        <p:strVal val="visible"/>
                                      </p:to>
                                    </p:set>
                                    <p:animEffect transition="in" filter="dissolve">
                                      <p:cBhvr>
                                        <p:cTn id="12" dur="500"/>
                                        <p:tgtEl>
                                          <p:spTgt spid="409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5846"/>
                                        </p:tgtEl>
                                        <p:attrNameLst>
                                          <p:attrName>style.visibility</p:attrName>
                                        </p:attrNameLst>
                                      </p:cBhvr>
                                      <p:to>
                                        <p:strVal val="visible"/>
                                      </p:to>
                                    </p:set>
                                    <p:animEffect transition="in" filter="box(in)">
                                      <p:cBhvr>
                                        <p:cTn id="17" dur="500"/>
                                        <p:tgtEl>
                                          <p:spTgt spid="3584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0963">
                                            <p:txEl>
                                              <p:pRg st="2" end="2"/>
                                            </p:txEl>
                                          </p:spTgt>
                                        </p:tgtEl>
                                        <p:attrNameLst>
                                          <p:attrName>style.visibility</p:attrName>
                                        </p:attrNameLst>
                                      </p:cBhvr>
                                      <p:to>
                                        <p:strVal val="visible"/>
                                      </p:to>
                                    </p:set>
                                    <p:animEffect transition="in" filter="dissolve">
                                      <p:cBhvr>
                                        <p:cTn id="22" dur="500"/>
                                        <p:tgtEl>
                                          <p:spTgt spid="4096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5843"/>
                                        </p:tgtEl>
                                        <p:attrNameLst>
                                          <p:attrName>style.visibility</p:attrName>
                                        </p:attrNameLst>
                                      </p:cBhvr>
                                      <p:to>
                                        <p:strVal val="visible"/>
                                      </p:to>
                                    </p:set>
                                    <p:animEffect transition="in" filter="box(in)">
                                      <p:cBhvr>
                                        <p:cTn id="27" dur="500"/>
                                        <p:tgtEl>
                                          <p:spTgt spid="3584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0963">
                                            <p:txEl>
                                              <p:pRg st="3" end="3"/>
                                            </p:txEl>
                                          </p:spTgt>
                                        </p:tgtEl>
                                        <p:attrNameLst>
                                          <p:attrName>style.visibility</p:attrName>
                                        </p:attrNameLst>
                                      </p:cBhvr>
                                      <p:to>
                                        <p:strVal val="visible"/>
                                      </p:to>
                                    </p:set>
                                    <p:animEffect transition="in" filter="dissolve">
                                      <p:cBhvr>
                                        <p:cTn id="32" dur="500"/>
                                        <p:tgtEl>
                                          <p:spTgt spid="4096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0963">
                                            <p:txEl>
                                              <p:pRg st="5" end="5"/>
                                            </p:txEl>
                                          </p:spTgt>
                                        </p:tgtEl>
                                        <p:attrNameLst>
                                          <p:attrName>style.visibility</p:attrName>
                                        </p:attrNameLst>
                                      </p:cBhvr>
                                      <p:to>
                                        <p:strVal val="visible"/>
                                      </p:to>
                                    </p:set>
                                    <p:animEffect transition="in" filter="dissolve">
                                      <p:cBhvr>
                                        <p:cTn id="37" dur="500"/>
                                        <p:tgtEl>
                                          <p:spTgt spid="4096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0963">
                                            <p:txEl>
                                              <p:pRg st="7" end="7"/>
                                            </p:txEl>
                                          </p:spTgt>
                                        </p:tgtEl>
                                        <p:attrNameLst>
                                          <p:attrName>style.visibility</p:attrName>
                                        </p:attrNameLst>
                                      </p:cBhvr>
                                      <p:to>
                                        <p:strVal val="visible"/>
                                      </p:to>
                                    </p:set>
                                    <p:animEffect transition="in" filter="dissolve">
                                      <p:cBhvr>
                                        <p:cTn id="42" dur="500"/>
                                        <p:tgtEl>
                                          <p:spTgt spid="4096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0963">
                                            <p:txEl>
                                              <p:pRg st="8" end="8"/>
                                            </p:txEl>
                                          </p:spTgt>
                                        </p:tgtEl>
                                        <p:attrNameLst>
                                          <p:attrName>style.visibility</p:attrName>
                                        </p:attrNameLst>
                                      </p:cBhvr>
                                      <p:to>
                                        <p:strVal val="visible"/>
                                      </p:to>
                                    </p:set>
                                    <p:animEffect transition="in" filter="dissolve">
                                      <p:cBhvr>
                                        <p:cTn id="47" dur="500"/>
                                        <p:tgtEl>
                                          <p:spTgt spid="4096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40963">
                                            <p:txEl>
                                              <p:pRg st="10" end="10"/>
                                            </p:txEl>
                                          </p:spTgt>
                                        </p:tgtEl>
                                        <p:attrNameLst>
                                          <p:attrName>style.visibility</p:attrName>
                                        </p:attrNameLst>
                                      </p:cBhvr>
                                      <p:to>
                                        <p:strVal val="visible"/>
                                      </p:to>
                                    </p:set>
                                    <p:animEffect transition="in" filter="dissolve">
                                      <p:cBhvr>
                                        <p:cTn id="52" dur="500"/>
                                        <p:tgtEl>
                                          <p:spTgt spid="4096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40963">
                                            <p:txEl>
                                              <p:pRg st="11" end="11"/>
                                            </p:txEl>
                                          </p:spTgt>
                                        </p:tgtEl>
                                        <p:attrNameLst>
                                          <p:attrName>style.visibility</p:attrName>
                                        </p:attrNameLst>
                                      </p:cBhvr>
                                      <p:to>
                                        <p:strVal val="visible"/>
                                      </p:to>
                                    </p:set>
                                    <p:animEffect transition="in" filter="dissolve">
                                      <p:cBhvr>
                                        <p:cTn id="57" dur="500"/>
                                        <p:tgtEl>
                                          <p:spTgt spid="4096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35844"/>
                                        </p:tgtEl>
                                        <p:attrNameLst>
                                          <p:attrName>style.visibility</p:attrName>
                                        </p:attrNameLst>
                                      </p:cBhvr>
                                      <p:to>
                                        <p:strVal val="visible"/>
                                      </p:to>
                                    </p:set>
                                    <p:animEffect transition="in" filter="box(in)">
                                      <p:cBhvr>
                                        <p:cTn id="62" dur="500"/>
                                        <p:tgtEl>
                                          <p:spTgt spid="35844"/>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40963">
                                            <p:txEl>
                                              <p:pRg st="12" end="12"/>
                                            </p:txEl>
                                          </p:spTgt>
                                        </p:tgtEl>
                                        <p:attrNameLst>
                                          <p:attrName>style.visibility</p:attrName>
                                        </p:attrNameLst>
                                      </p:cBhvr>
                                      <p:to>
                                        <p:strVal val="visible"/>
                                      </p:to>
                                    </p:set>
                                    <p:animEffect transition="in" filter="dissolve">
                                      <p:cBhvr>
                                        <p:cTn id="67" dur="500"/>
                                        <p:tgtEl>
                                          <p:spTgt spid="4096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35845"/>
                                        </p:tgtEl>
                                        <p:attrNameLst>
                                          <p:attrName>style.visibility</p:attrName>
                                        </p:attrNameLst>
                                      </p:cBhvr>
                                      <p:to>
                                        <p:strVal val="visible"/>
                                      </p:to>
                                    </p:set>
                                    <p:animEffect transition="in" filter="box(in)">
                                      <p:cBhvr>
                                        <p:cTn id="72" dur="500"/>
                                        <p:tgtEl>
                                          <p:spTgt spid="35845"/>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40963">
                                            <p:txEl>
                                              <p:pRg st="13" end="13"/>
                                            </p:txEl>
                                          </p:spTgt>
                                        </p:tgtEl>
                                        <p:attrNameLst>
                                          <p:attrName>style.visibility</p:attrName>
                                        </p:attrNameLst>
                                      </p:cBhvr>
                                      <p:to>
                                        <p:strVal val="visible"/>
                                      </p:to>
                                    </p:set>
                                    <p:animEffect transition="in" filter="dissolve">
                                      <p:cBhvr>
                                        <p:cTn id="77" dur="500"/>
                                        <p:tgtEl>
                                          <p:spTgt spid="4096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P spid="35843" grpId="0" animBg="1"/>
      <p:bldP spid="35844" grpId="0" animBg="1"/>
      <p:bldP spid="35845" grpId="0" animBg="1"/>
      <p:bldP spid="35846"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457200" y="381000"/>
            <a:ext cx="8229600" cy="5745163"/>
          </a:xfrm>
        </p:spPr>
        <p:txBody>
          <a:bodyPr/>
          <a:lstStyle/>
          <a:p>
            <a:pPr marL="0" indent="0" eaLnBrk="1" hangingPunct="1">
              <a:buFontTx/>
              <a:buNone/>
            </a:pPr>
            <a:r>
              <a:rPr lang="en-US" dirty="0" err="1" smtClean="0"/>
              <a:t>Ayat</a:t>
            </a:r>
            <a:r>
              <a:rPr lang="en-US" dirty="0" smtClean="0"/>
              <a:t> </a:t>
            </a:r>
            <a:r>
              <a:rPr lang="en-US" dirty="0" err="1" smtClean="0"/>
              <a:t>jurnal</a:t>
            </a:r>
            <a:r>
              <a:rPr lang="en-US" dirty="0" smtClean="0"/>
              <a:t> yang </a:t>
            </a:r>
            <a:r>
              <a:rPr lang="en-US" dirty="0" err="1" smtClean="0"/>
              <a:t>dibuat</a:t>
            </a:r>
            <a:r>
              <a:rPr lang="en-US" dirty="0" smtClean="0"/>
              <a:t> </a:t>
            </a:r>
            <a:r>
              <a:rPr lang="en-US" dirty="0" err="1" smtClean="0"/>
              <a:t>untuk</a:t>
            </a:r>
            <a:r>
              <a:rPr lang="en-US" dirty="0" smtClean="0"/>
              <a:t> </a:t>
            </a:r>
            <a:r>
              <a:rPr lang="en-US" dirty="0" err="1" smtClean="0"/>
              <a:t>pendiskontoan</a:t>
            </a:r>
            <a:r>
              <a:rPr lang="en-US" dirty="0" smtClean="0"/>
              <a:t> </a:t>
            </a:r>
            <a:r>
              <a:rPr lang="en-US" dirty="0" err="1" smtClean="0"/>
              <a:t>wesel</a:t>
            </a:r>
            <a:r>
              <a:rPr lang="en-US" dirty="0" smtClean="0"/>
              <a:t> </a:t>
            </a:r>
            <a:r>
              <a:rPr lang="en-US" dirty="0" err="1" smtClean="0"/>
              <a:t>adalah</a:t>
            </a:r>
            <a:r>
              <a:rPr lang="en-US" dirty="0" smtClean="0"/>
              <a:t> :</a:t>
            </a:r>
          </a:p>
          <a:p>
            <a:pPr marL="0" indent="0" eaLnBrk="1" hangingPunct="1">
              <a:buFontTx/>
              <a:buNone/>
            </a:pPr>
            <a:endParaRPr lang="en-US" dirty="0" smtClean="0"/>
          </a:p>
          <a:p>
            <a:pPr marL="0" indent="0" eaLnBrk="1" hangingPunct="1">
              <a:buFontTx/>
              <a:buNone/>
            </a:pPr>
            <a:r>
              <a:rPr lang="en-US" dirty="0" err="1" smtClean="0"/>
              <a:t>Kas</a:t>
            </a:r>
            <a:r>
              <a:rPr lang="en-US" dirty="0" smtClean="0"/>
              <a:t>			          		10.4</a:t>
            </a:r>
            <a:r>
              <a:rPr lang="id-ID" dirty="0" smtClean="0"/>
              <a:t>50</a:t>
            </a:r>
            <a:endParaRPr lang="en-US" dirty="0" smtClean="0"/>
          </a:p>
          <a:p>
            <a:pPr marL="0" indent="0" eaLnBrk="1" hangingPunct="1">
              <a:buFontTx/>
              <a:buNone/>
            </a:pPr>
            <a:r>
              <a:rPr lang="en-US" dirty="0" smtClean="0"/>
              <a:t>      Wesel </a:t>
            </a:r>
            <a:r>
              <a:rPr lang="en-US" dirty="0" err="1" smtClean="0"/>
              <a:t>Tagih</a:t>
            </a:r>
            <a:r>
              <a:rPr lang="en-US" dirty="0" smtClean="0"/>
              <a:t>				   10.000</a:t>
            </a:r>
          </a:p>
          <a:p>
            <a:pPr marL="0" indent="0" eaLnBrk="1" hangingPunct="1">
              <a:buFontTx/>
              <a:buNone/>
            </a:pPr>
            <a:r>
              <a:rPr lang="en-US" dirty="0" smtClean="0"/>
              <a:t>      </a:t>
            </a:r>
            <a:r>
              <a:rPr lang="en-US" dirty="0" err="1" smtClean="0"/>
              <a:t>Pendapatan</a:t>
            </a:r>
            <a:r>
              <a:rPr lang="en-US" dirty="0" smtClean="0"/>
              <a:t> </a:t>
            </a:r>
            <a:r>
              <a:rPr lang="en-US" dirty="0" err="1" smtClean="0"/>
              <a:t>Bunga</a:t>
            </a:r>
            <a:r>
              <a:rPr lang="en-US" dirty="0" smtClean="0"/>
              <a:t>			        4</a:t>
            </a:r>
            <a:r>
              <a:rPr lang="id-ID" dirty="0" smtClean="0"/>
              <a:t>50</a:t>
            </a: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dissolve">
                                      <p:cBhvr>
                                        <p:cTn id="7" dur="500"/>
                                        <p:tgtEl>
                                          <p:spTgt spid="419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1987">
                                            <p:txEl>
                                              <p:pRg st="2" end="2"/>
                                            </p:txEl>
                                          </p:spTgt>
                                        </p:tgtEl>
                                        <p:attrNameLst>
                                          <p:attrName>style.visibility</p:attrName>
                                        </p:attrNameLst>
                                      </p:cBhvr>
                                      <p:to>
                                        <p:strVal val="visible"/>
                                      </p:to>
                                    </p:set>
                                    <p:animEffect transition="in" filter="dissolve">
                                      <p:cBhvr>
                                        <p:cTn id="12" dur="500"/>
                                        <p:tgtEl>
                                          <p:spTgt spid="419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1987">
                                            <p:txEl>
                                              <p:pRg st="3" end="3"/>
                                            </p:txEl>
                                          </p:spTgt>
                                        </p:tgtEl>
                                        <p:attrNameLst>
                                          <p:attrName>style.visibility</p:attrName>
                                        </p:attrNameLst>
                                      </p:cBhvr>
                                      <p:to>
                                        <p:strVal val="visible"/>
                                      </p:to>
                                    </p:set>
                                    <p:animEffect transition="in" filter="dissolve">
                                      <p:cBhvr>
                                        <p:cTn id="17" dur="500"/>
                                        <p:tgtEl>
                                          <p:spTgt spid="4198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1987">
                                            <p:txEl>
                                              <p:pRg st="4" end="4"/>
                                            </p:txEl>
                                          </p:spTgt>
                                        </p:tgtEl>
                                        <p:attrNameLst>
                                          <p:attrName>style.visibility</p:attrName>
                                        </p:attrNameLst>
                                      </p:cBhvr>
                                      <p:to>
                                        <p:strVal val="visible"/>
                                      </p:to>
                                    </p:set>
                                    <p:animEffect transition="in" filter="dissolve">
                                      <p:cBhvr>
                                        <p:cTn id="22" dur="500"/>
                                        <p:tgtEl>
                                          <p:spTgt spid="419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179388" y="908050"/>
            <a:ext cx="8713787" cy="5473700"/>
          </a:xfrm>
        </p:spPr>
        <p:txBody>
          <a:bodyPr/>
          <a:lstStyle/>
          <a:p>
            <a:pPr algn="just">
              <a:buFontTx/>
              <a:buNone/>
            </a:pPr>
            <a:endParaRPr lang="id-ID" sz="2400" dirty="0" smtClean="0"/>
          </a:p>
          <a:p>
            <a:pPr marL="0" indent="0" algn="just">
              <a:buFontTx/>
              <a:buNone/>
            </a:pPr>
            <a:r>
              <a:rPr lang="id-ID" sz="2400" dirty="0" smtClean="0"/>
              <a:t>Misalnya wesel diatas berbunga sebesar 12 % setahun dan didiskontokan dengan diskonto 10 % jumlah yang diterima pada tanggal 26 maret 1991</a:t>
            </a:r>
          </a:p>
          <a:p>
            <a:pPr algn="just">
              <a:buFontTx/>
              <a:buNone/>
            </a:pPr>
            <a:r>
              <a:rPr lang="id-ID" sz="2400" dirty="0" smtClean="0"/>
              <a:t>Nilai nominal wesel                                  300.000</a:t>
            </a:r>
          </a:p>
          <a:p>
            <a:pPr algn="just">
              <a:buFontTx/>
              <a:buNone/>
            </a:pPr>
            <a:r>
              <a:rPr lang="id-ID" sz="2400" dirty="0" smtClean="0"/>
              <a:t>Bunga : 12 % x 2/12 x 300.000                   6.000</a:t>
            </a:r>
          </a:p>
          <a:p>
            <a:pPr algn="just">
              <a:buFontTx/>
              <a:buNone/>
            </a:pPr>
            <a:r>
              <a:rPr lang="id-ID" sz="2400" dirty="0" smtClean="0"/>
              <a:t>                                                                -----------</a:t>
            </a:r>
          </a:p>
          <a:p>
            <a:pPr algn="just">
              <a:buFontTx/>
              <a:buNone/>
            </a:pPr>
            <a:r>
              <a:rPr lang="id-ID" sz="2400" dirty="0" smtClean="0"/>
              <a:t>Nilai jatuh tempo wesel                            306.000</a:t>
            </a:r>
          </a:p>
          <a:p>
            <a:pPr algn="just">
              <a:buFontTx/>
              <a:buNone/>
            </a:pPr>
            <a:r>
              <a:rPr lang="id-ID" sz="2400" dirty="0" smtClean="0"/>
              <a:t>Diskonto :</a:t>
            </a:r>
          </a:p>
          <a:p>
            <a:pPr algn="just">
              <a:buFontTx/>
              <a:buNone/>
            </a:pPr>
            <a:r>
              <a:rPr lang="id-ID" sz="2400" dirty="0" smtClean="0"/>
              <a:t>306.000 x 10% x 36/360                              3.060</a:t>
            </a:r>
          </a:p>
          <a:p>
            <a:pPr algn="just">
              <a:buFontTx/>
              <a:buNone/>
            </a:pPr>
            <a:r>
              <a:rPr lang="id-ID" sz="2400" dirty="0" smtClean="0"/>
              <a:t>                                                                 -----------</a:t>
            </a:r>
          </a:p>
          <a:p>
            <a:pPr algn="just">
              <a:buFontTx/>
              <a:buNone/>
            </a:pPr>
            <a:r>
              <a:rPr lang="id-ID" sz="2400" dirty="0" smtClean="0"/>
              <a:t>Uang yang diterima                                  302.940</a:t>
            </a:r>
            <a:endParaRPr lang="en-US" sz="24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xfrm>
            <a:off x="179388" y="908050"/>
            <a:ext cx="8713787" cy="5473700"/>
          </a:xfrm>
        </p:spPr>
        <p:txBody>
          <a:bodyPr/>
          <a:lstStyle/>
          <a:p>
            <a:pPr algn="just">
              <a:buFontTx/>
              <a:buNone/>
            </a:pPr>
            <a:r>
              <a:rPr lang="id-ID" sz="2400" smtClean="0"/>
              <a:t>Jurnalnya :</a:t>
            </a:r>
          </a:p>
          <a:p>
            <a:pPr algn="just">
              <a:buFontTx/>
              <a:buNone/>
            </a:pPr>
            <a:r>
              <a:rPr lang="id-ID" sz="2400" smtClean="0"/>
              <a:t>Kas                                          302.940</a:t>
            </a:r>
          </a:p>
          <a:p>
            <a:pPr algn="just">
              <a:buFontTx/>
              <a:buNone/>
            </a:pPr>
            <a:r>
              <a:rPr lang="id-ID" sz="2400" smtClean="0"/>
              <a:t>    piutang wesel                                       300.000</a:t>
            </a:r>
          </a:p>
          <a:p>
            <a:pPr algn="just">
              <a:buFontTx/>
              <a:buNone/>
            </a:pPr>
            <a:r>
              <a:rPr lang="id-ID" sz="2400" smtClean="0"/>
              <a:t>    pendapatan bunga                                   2.940</a:t>
            </a:r>
            <a:endParaRPr lang="en-US" sz="24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179388" y="908050"/>
            <a:ext cx="8713787" cy="5473700"/>
          </a:xfrm>
        </p:spPr>
        <p:txBody>
          <a:bodyPr/>
          <a:lstStyle/>
          <a:p>
            <a:pPr marL="609600" indent="-609600" algn="ctr">
              <a:buFontTx/>
              <a:buNone/>
            </a:pPr>
            <a:r>
              <a:rPr lang="id-ID" sz="2400" dirty="0" smtClean="0"/>
              <a:t>Hubungan dalam pendiskontoan wesel</a:t>
            </a:r>
          </a:p>
          <a:p>
            <a:pPr marL="609600" indent="-609600" algn="ctr">
              <a:buFontTx/>
              <a:buNone/>
            </a:pPr>
            <a:endParaRPr lang="id-ID" sz="2400" dirty="0" smtClean="0"/>
          </a:p>
          <a:p>
            <a:pPr marL="609600" indent="-609600">
              <a:buFontTx/>
              <a:buNone/>
            </a:pPr>
            <a:r>
              <a:rPr lang="id-ID" sz="2400" dirty="0" smtClean="0"/>
              <a:t>A                                                B                                C</a:t>
            </a:r>
          </a:p>
          <a:p>
            <a:pPr marL="609600" indent="-609600">
              <a:buFontTx/>
              <a:buNone/>
            </a:pPr>
            <a:r>
              <a:rPr lang="id-ID" sz="2400" dirty="0" smtClean="0"/>
              <a:t>Pembeli                                  penjual                        bank</a:t>
            </a:r>
          </a:p>
          <a:p>
            <a:pPr marL="609600" indent="-609600">
              <a:buFontTx/>
              <a:buNone/>
            </a:pPr>
            <a:r>
              <a:rPr lang="id-ID" sz="2400" dirty="0" smtClean="0"/>
              <a:t>        1                                        2                                     3</a:t>
            </a:r>
          </a:p>
          <a:p>
            <a:pPr marL="609600" indent="-609600">
              <a:buFontTx/>
              <a:buNone/>
            </a:pPr>
            <a:endParaRPr lang="id-ID" sz="2400" dirty="0" smtClean="0"/>
          </a:p>
          <a:p>
            <a:pPr marL="609600" indent="-609600">
              <a:buFontTx/>
              <a:buNone/>
            </a:pPr>
            <a:r>
              <a:rPr lang="id-ID" sz="2400" dirty="0" smtClean="0"/>
              <a:t>Keterangan :</a:t>
            </a:r>
          </a:p>
          <a:p>
            <a:pPr marL="609600" indent="-609600">
              <a:buFontTx/>
              <a:buAutoNum type="arabicPeriod"/>
            </a:pPr>
            <a:r>
              <a:rPr lang="id-ID" sz="2400" dirty="0" smtClean="0"/>
              <a:t>Pembeli menyerahkan wesel pada penjual</a:t>
            </a:r>
          </a:p>
          <a:p>
            <a:pPr marL="609600" indent="-609600">
              <a:buFontTx/>
              <a:buAutoNum type="arabicPeriod"/>
            </a:pPr>
            <a:r>
              <a:rPr lang="id-ID" sz="2400" dirty="0" smtClean="0"/>
              <a:t>Penjual mendiskontokan wesel ke bank dan menerima uang</a:t>
            </a:r>
          </a:p>
          <a:p>
            <a:pPr marL="609600" indent="-609600">
              <a:buFontTx/>
              <a:buAutoNum type="arabicPeriod"/>
            </a:pPr>
            <a:r>
              <a:rPr lang="id-ID" sz="2400" dirty="0" smtClean="0"/>
              <a:t>Bank menagih pada pembuat wesel pada tanggal jatuh tempo</a:t>
            </a:r>
            <a:endParaRPr lang="en-US" sz="2400" dirty="0" smtClean="0"/>
          </a:p>
        </p:txBody>
      </p:sp>
      <p:sp>
        <p:nvSpPr>
          <p:cNvPr id="38915" name="Line 3"/>
          <p:cNvSpPr>
            <a:spLocks noChangeShapeType="1"/>
          </p:cNvSpPr>
          <p:nvPr/>
        </p:nvSpPr>
        <p:spPr bwMode="auto">
          <a:xfrm>
            <a:off x="1214414" y="2500306"/>
            <a:ext cx="2447925" cy="0"/>
          </a:xfrm>
          <a:prstGeom prst="line">
            <a:avLst/>
          </a:prstGeom>
          <a:noFill/>
          <a:ln w="9525">
            <a:solidFill>
              <a:schemeClr val="tx1"/>
            </a:solidFill>
            <a:round/>
            <a:headEnd/>
            <a:tailEnd type="triangle" w="med" len="med"/>
          </a:ln>
        </p:spPr>
        <p:txBody>
          <a:bodyPr/>
          <a:lstStyle/>
          <a:p>
            <a:endParaRPr lang="id-ID"/>
          </a:p>
        </p:txBody>
      </p:sp>
      <p:sp>
        <p:nvSpPr>
          <p:cNvPr id="38916" name="Line 6"/>
          <p:cNvSpPr>
            <a:spLocks noChangeShapeType="1"/>
          </p:cNvSpPr>
          <p:nvPr/>
        </p:nvSpPr>
        <p:spPr bwMode="auto">
          <a:xfrm>
            <a:off x="4357686" y="2428868"/>
            <a:ext cx="1655762" cy="0"/>
          </a:xfrm>
          <a:prstGeom prst="line">
            <a:avLst/>
          </a:prstGeom>
          <a:noFill/>
          <a:ln w="9525">
            <a:solidFill>
              <a:schemeClr val="tx1"/>
            </a:solidFill>
            <a:round/>
            <a:headEnd/>
            <a:tailEnd type="triangle" w="med" len="med"/>
          </a:ln>
        </p:spPr>
        <p:txBody>
          <a:bodyPr/>
          <a:lstStyle/>
          <a:p>
            <a:endParaRPr lang="id-ID"/>
          </a:p>
        </p:txBody>
      </p:sp>
      <p:sp>
        <p:nvSpPr>
          <p:cNvPr id="38917" name="Line 7"/>
          <p:cNvSpPr>
            <a:spLocks noChangeShapeType="1"/>
          </p:cNvSpPr>
          <p:nvPr/>
        </p:nvSpPr>
        <p:spPr bwMode="auto">
          <a:xfrm flipH="1">
            <a:off x="4429124" y="2500306"/>
            <a:ext cx="1512888" cy="0"/>
          </a:xfrm>
          <a:prstGeom prst="line">
            <a:avLst/>
          </a:prstGeom>
          <a:noFill/>
          <a:ln w="9525">
            <a:solidFill>
              <a:schemeClr val="tx1"/>
            </a:solidFill>
            <a:round/>
            <a:headEnd/>
            <a:tailEnd type="triangle" w="med" len="med"/>
          </a:ln>
        </p:spPr>
        <p:txBody>
          <a:bodyPr/>
          <a:lstStyle/>
          <a:p>
            <a:endParaRPr lang="id-ID"/>
          </a:p>
        </p:txBody>
      </p:sp>
      <p:sp>
        <p:nvSpPr>
          <p:cNvPr id="38918" name="Line 9"/>
          <p:cNvSpPr>
            <a:spLocks noChangeShapeType="1"/>
          </p:cNvSpPr>
          <p:nvPr/>
        </p:nvSpPr>
        <p:spPr bwMode="auto">
          <a:xfrm flipH="1">
            <a:off x="971550" y="3357563"/>
            <a:ext cx="6553200" cy="0"/>
          </a:xfrm>
          <a:prstGeom prst="line">
            <a:avLst/>
          </a:prstGeom>
          <a:noFill/>
          <a:ln w="9525">
            <a:solidFill>
              <a:schemeClr val="tx1"/>
            </a:solidFill>
            <a:round/>
            <a:headEnd/>
            <a:tailEnd/>
          </a:ln>
        </p:spPr>
        <p:txBody>
          <a:bodyPr/>
          <a:lstStyle/>
          <a:p>
            <a:endParaRPr lang="id-ID"/>
          </a:p>
        </p:txBody>
      </p:sp>
      <p:sp>
        <p:nvSpPr>
          <p:cNvPr id="38919" name="Line 10"/>
          <p:cNvSpPr>
            <a:spLocks noChangeShapeType="1"/>
          </p:cNvSpPr>
          <p:nvPr/>
        </p:nvSpPr>
        <p:spPr bwMode="auto">
          <a:xfrm>
            <a:off x="7524750" y="2708275"/>
            <a:ext cx="0" cy="649288"/>
          </a:xfrm>
          <a:prstGeom prst="line">
            <a:avLst/>
          </a:prstGeom>
          <a:noFill/>
          <a:ln w="9525">
            <a:solidFill>
              <a:schemeClr val="tx1"/>
            </a:solidFill>
            <a:round/>
            <a:headEnd/>
            <a:tailEnd/>
          </a:ln>
        </p:spPr>
        <p:txBody>
          <a:bodyPr/>
          <a:lstStyle/>
          <a:p>
            <a:endParaRPr lang="id-ID"/>
          </a:p>
        </p:txBody>
      </p:sp>
      <p:sp>
        <p:nvSpPr>
          <p:cNvPr id="38920" name="Line 11"/>
          <p:cNvSpPr>
            <a:spLocks noChangeShapeType="1"/>
          </p:cNvSpPr>
          <p:nvPr/>
        </p:nvSpPr>
        <p:spPr bwMode="auto">
          <a:xfrm flipV="1">
            <a:off x="971550" y="2708275"/>
            <a:ext cx="0" cy="649288"/>
          </a:xfrm>
          <a:prstGeom prst="line">
            <a:avLst/>
          </a:prstGeom>
          <a:noFill/>
          <a:ln w="9525">
            <a:solidFill>
              <a:schemeClr val="tx1"/>
            </a:solidFill>
            <a:round/>
            <a:headEnd/>
            <a:tailEnd type="triangle" w="med" len="med"/>
          </a:ln>
        </p:spPr>
        <p:txBody>
          <a:bodyPr/>
          <a:lstStyle/>
          <a:p>
            <a:endParaRPr lang="id-ID"/>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3760" y="152136"/>
            <a:ext cx="7776482" cy="686593"/>
          </a:xfrm>
        </p:spPr>
        <p:txBody>
          <a:bodyPr>
            <a:normAutofit fontScale="90000"/>
          </a:bodyPr>
          <a:lstStyle/>
          <a:p>
            <a:pPr eaLnBrk="1" hangingPunct="1">
              <a:defRPr/>
            </a:pPr>
            <a:r>
              <a:rPr lang="id-ID" sz="4000" dirty="0"/>
              <a:t>Akuntansi Notes Receivable</a:t>
            </a:r>
          </a:p>
        </p:txBody>
      </p:sp>
      <p:sp>
        <p:nvSpPr>
          <p:cNvPr id="7171" name="Rectangle 3"/>
          <p:cNvSpPr>
            <a:spLocks noChangeArrowheads="1"/>
          </p:cNvSpPr>
          <p:nvPr/>
        </p:nvSpPr>
        <p:spPr bwMode="auto">
          <a:xfrm>
            <a:off x="762001" y="2592917"/>
            <a:ext cx="7771946" cy="3884083"/>
          </a:xfrm>
          <a:prstGeom prst="rect">
            <a:avLst/>
          </a:prstGeom>
          <a:noFill/>
          <a:ln w="9525">
            <a:noFill/>
            <a:miter lim="800000"/>
            <a:headEnd/>
            <a:tailEnd/>
          </a:ln>
        </p:spPr>
        <p:txBody>
          <a:bodyPr lIns="77808" tIns="38904" rIns="77808" bIns="38904" anchor="ctr"/>
          <a:lstStyle/>
          <a:p>
            <a:pPr defTabSz="777804"/>
            <a:endParaRPr lang="id-ID" sz="3700" dirty="0">
              <a:solidFill>
                <a:schemeClr val="tx2"/>
              </a:solidFill>
            </a:endParaRPr>
          </a:p>
        </p:txBody>
      </p:sp>
      <p:sp>
        <p:nvSpPr>
          <p:cNvPr id="35844" name="Rectangle 4"/>
          <p:cNvSpPr>
            <a:spLocks noChangeArrowheads="1"/>
          </p:cNvSpPr>
          <p:nvPr/>
        </p:nvSpPr>
        <p:spPr bwMode="auto">
          <a:xfrm>
            <a:off x="762000" y="1219729"/>
            <a:ext cx="7925027" cy="5409407"/>
          </a:xfrm>
          <a:prstGeom prst="rect">
            <a:avLst/>
          </a:prstGeom>
          <a:noFill/>
          <a:ln w="9525">
            <a:solidFill>
              <a:schemeClr val="tx1"/>
            </a:solidFill>
            <a:miter lim="800000"/>
            <a:headEnd/>
            <a:tailEnd/>
          </a:ln>
        </p:spPr>
        <p:txBody>
          <a:bodyPr lIns="77808" tIns="38904" rIns="77808" bIns="38904"/>
          <a:lstStyle/>
          <a:p>
            <a:pPr marL="388902" indent="-388902" defTabSz="777804">
              <a:buFontTx/>
              <a:buAutoNum type="arabicPeriod"/>
            </a:pPr>
            <a:r>
              <a:rPr lang="en-US" sz="2100" dirty="0" err="1"/>
              <a:t>Akuntansi</a:t>
            </a:r>
            <a:r>
              <a:rPr lang="en-US" sz="2100" dirty="0"/>
              <a:t> </a:t>
            </a:r>
            <a:r>
              <a:rPr lang="en-US" sz="2100" dirty="0" err="1"/>
              <a:t>saat</a:t>
            </a:r>
            <a:r>
              <a:rPr lang="en-US" sz="2100" dirty="0"/>
              <a:t> </a:t>
            </a:r>
            <a:r>
              <a:rPr lang="en-US" sz="2100" dirty="0" err="1"/>
              <a:t>timbul</a:t>
            </a:r>
            <a:r>
              <a:rPr lang="en-US" sz="2100" dirty="0"/>
              <a:t>/</a:t>
            </a:r>
            <a:r>
              <a:rPr lang="en-US" sz="2100" dirty="0" err="1"/>
              <a:t>menerima</a:t>
            </a:r>
            <a:r>
              <a:rPr lang="en-US" sz="2100" dirty="0"/>
              <a:t> </a:t>
            </a:r>
            <a:r>
              <a:rPr lang="en-US" sz="2100" dirty="0" err="1"/>
              <a:t>promes</a:t>
            </a:r>
            <a:r>
              <a:rPr lang="en-US" sz="2100" dirty="0"/>
              <a:t> </a:t>
            </a:r>
          </a:p>
          <a:p>
            <a:pPr marL="388902" indent="-388902" defTabSz="777804"/>
            <a:r>
              <a:rPr lang="en-US" sz="2100" dirty="0"/>
              <a:t>     </a:t>
            </a:r>
          </a:p>
          <a:p>
            <a:pPr marL="388902" indent="-388902" defTabSz="777804"/>
            <a:endParaRPr lang="en-US" sz="2100" dirty="0"/>
          </a:p>
          <a:p>
            <a:pPr marL="388902" indent="-388902" defTabSz="777804"/>
            <a:r>
              <a:rPr lang="en-US" sz="2100" dirty="0"/>
              <a:t>     </a:t>
            </a:r>
          </a:p>
          <a:p>
            <a:pPr marL="388902" indent="-388902" defTabSz="777804"/>
            <a:r>
              <a:rPr lang="en-US" sz="2100" dirty="0"/>
              <a:t>     </a:t>
            </a:r>
          </a:p>
          <a:p>
            <a:pPr marL="388902" indent="-388902" defTabSz="777804"/>
            <a:endParaRPr lang="en-US" sz="2100" dirty="0"/>
          </a:p>
          <a:p>
            <a:pPr marL="388902" indent="-388902" defTabSz="777804"/>
            <a:endParaRPr lang="en-US" sz="2100" dirty="0"/>
          </a:p>
          <a:p>
            <a:pPr marL="388902" indent="-388902" defTabSz="777804"/>
            <a:r>
              <a:rPr lang="en-US" sz="2100" dirty="0"/>
              <a:t>      </a:t>
            </a:r>
          </a:p>
        </p:txBody>
      </p:sp>
      <p:sp>
        <p:nvSpPr>
          <p:cNvPr id="7173" name="Text Box 5"/>
          <p:cNvSpPr txBox="1">
            <a:spLocks noChangeArrowheads="1"/>
          </p:cNvSpPr>
          <p:nvPr/>
        </p:nvSpPr>
        <p:spPr bwMode="auto">
          <a:xfrm>
            <a:off x="-386670" y="6899011"/>
            <a:ext cx="3586857"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a. </a:t>
            </a:r>
            <a:r>
              <a:rPr lang="en-US" sz="2100" dirty="0" err="1"/>
              <a:t>Karena</a:t>
            </a:r>
            <a:r>
              <a:rPr lang="en-US" sz="2100" dirty="0"/>
              <a:t> </a:t>
            </a:r>
            <a:r>
              <a:rPr lang="en-US" sz="2100" dirty="0" err="1"/>
              <a:t>menjual</a:t>
            </a:r>
            <a:r>
              <a:rPr lang="en-US" sz="2100" dirty="0"/>
              <a:t> </a:t>
            </a:r>
            <a:r>
              <a:rPr lang="en-US" sz="2100" dirty="0" err="1"/>
              <a:t>barang</a:t>
            </a:r>
            <a:r>
              <a:rPr lang="en-US" sz="2100" dirty="0"/>
              <a:t> / </a:t>
            </a:r>
            <a:r>
              <a:rPr lang="en-US" sz="2100" dirty="0" err="1"/>
              <a:t>jasa</a:t>
            </a:r>
            <a:endParaRPr lang="en-US" sz="2100" dirty="0"/>
          </a:p>
        </p:txBody>
      </p:sp>
      <p:sp>
        <p:nvSpPr>
          <p:cNvPr id="35846" name="Text Box 6"/>
          <p:cNvSpPr txBox="1">
            <a:spLocks noChangeArrowheads="1"/>
          </p:cNvSpPr>
          <p:nvPr/>
        </p:nvSpPr>
        <p:spPr bwMode="auto">
          <a:xfrm>
            <a:off x="1079500" y="1752865"/>
            <a:ext cx="3586857"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a. </a:t>
            </a:r>
            <a:r>
              <a:rPr lang="en-US" sz="2100" dirty="0" err="1"/>
              <a:t>Karena</a:t>
            </a:r>
            <a:r>
              <a:rPr lang="en-US" sz="2100" dirty="0"/>
              <a:t> </a:t>
            </a:r>
            <a:r>
              <a:rPr lang="en-US" sz="2100" dirty="0" err="1"/>
              <a:t>menjual</a:t>
            </a:r>
            <a:r>
              <a:rPr lang="en-US" sz="2100" dirty="0"/>
              <a:t> </a:t>
            </a:r>
            <a:r>
              <a:rPr lang="en-US" sz="2100" dirty="0" err="1"/>
              <a:t>barang</a:t>
            </a:r>
            <a:r>
              <a:rPr lang="en-US" sz="2100" dirty="0"/>
              <a:t> / </a:t>
            </a:r>
            <a:r>
              <a:rPr lang="en-US" sz="2100" dirty="0" err="1"/>
              <a:t>jasa</a:t>
            </a:r>
            <a:endParaRPr lang="en-US" sz="2100" dirty="0"/>
          </a:p>
        </p:txBody>
      </p:sp>
      <p:sp>
        <p:nvSpPr>
          <p:cNvPr id="35847" name="Text Box 7"/>
          <p:cNvSpPr txBox="1">
            <a:spLocks noChangeArrowheads="1"/>
          </p:cNvSpPr>
          <p:nvPr/>
        </p:nvSpPr>
        <p:spPr bwMode="auto">
          <a:xfrm>
            <a:off x="1023938" y="2209271"/>
            <a:ext cx="5214674"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b. </a:t>
            </a:r>
            <a:r>
              <a:rPr lang="en-US" sz="2100" dirty="0" err="1"/>
              <a:t>Karena</a:t>
            </a:r>
            <a:r>
              <a:rPr lang="en-US" sz="2100" dirty="0"/>
              <a:t> </a:t>
            </a:r>
            <a:r>
              <a:rPr lang="en-US" sz="2100" dirty="0" err="1"/>
              <a:t>ada</a:t>
            </a:r>
            <a:r>
              <a:rPr lang="en-US" sz="2100" dirty="0"/>
              <a:t> </a:t>
            </a:r>
            <a:r>
              <a:rPr lang="en-US" sz="2100" dirty="0" err="1"/>
              <a:t>piutang</a:t>
            </a:r>
            <a:r>
              <a:rPr lang="en-US" sz="2100" dirty="0"/>
              <a:t> </a:t>
            </a:r>
            <a:r>
              <a:rPr lang="en-US" sz="2100" dirty="0" err="1"/>
              <a:t>usaha</a:t>
            </a:r>
            <a:r>
              <a:rPr lang="en-US" sz="2100" dirty="0"/>
              <a:t> yang </a:t>
            </a:r>
            <a:r>
              <a:rPr lang="en-US" sz="2100" dirty="0" err="1"/>
              <a:t>jatuh</a:t>
            </a:r>
            <a:r>
              <a:rPr lang="en-US" sz="2100" dirty="0"/>
              <a:t> tempo</a:t>
            </a:r>
          </a:p>
        </p:txBody>
      </p:sp>
      <p:sp>
        <p:nvSpPr>
          <p:cNvPr id="35848" name="Text Box 8"/>
          <p:cNvSpPr txBox="1">
            <a:spLocks noChangeArrowheads="1"/>
          </p:cNvSpPr>
          <p:nvPr/>
        </p:nvSpPr>
        <p:spPr bwMode="auto">
          <a:xfrm>
            <a:off x="1091974" y="3505729"/>
            <a:ext cx="2533299"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a. </a:t>
            </a:r>
            <a:r>
              <a:rPr lang="en-US" sz="2100" dirty="0" err="1"/>
              <a:t>Debitur</a:t>
            </a:r>
            <a:r>
              <a:rPr lang="en-US" sz="2100" dirty="0"/>
              <a:t> </a:t>
            </a:r>
            <a:r>
              <a:rPr lang="en-US" sz="2100" dirty="0" err="1"/>
              <a:t>membayar</a:t>
            </a:r>
            <a:r>
              <a:rPr lang="en-US" sz="2100" dirty="0"/>
              <a:t> </a:t>
            </a:r>
          </a:p>
        </p:txBody>
      </p:sp>
      <p:sp>
        <p:nvSpPr>
          <p:cNvPr id="35849" name="Text Box 9"/>
          <p:cNvSpPr txBox="1">
            <a:spLocks noChangeArrowheads="1"/>
          </p:cNvSpPr>
          <p:nvPr/>
        </p:nvSpPr>
        <p:spPr bwMode="auto">
          <a:xfrm>
            <a:off x="1101045" y="3962136"/>
            <a:ext cx="3150456"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b. </a:t>
            </a:r>
            <a:r>
              <a:rPr lang="en-US" sz="2100" dirty="0" err="1"/>
              <a:t>Debitur</a:t>
            </a:r>
            <a:r>
              <a:rPr lang="en-US" sz="2100" dirty="0"/>
              <a:t> </a:t>
            </a:r>
            <a:r>
              <a:rPr lang="en-US" sz="2100" dirty="0" err="1"/>
              <a:t>tidak</a:t>
            </a:r>
            <a:r>
              <a:rPr lang="en-US" sz="2100" dirty="0"/>
              <a:t> </a:t>
            </a:r>
            <a:r>
              <a:rPr lang="en-US" sz="2100" dirty="0" err="1"/>
              <a:t>membayar</a:t>
            </a:r>
            <a:r>
              <a:rPr lang="en-US" sz="2100" dirty="0"/>
              <a:t> </a:t>
            </a:r>
          </a:p>
        </p:txBody>
      </p:sp>
      <p:sp>
        <p:nvSpPr>
          <p:cNvPr id="35850" name="Text Box 10"/>
          <p:cNvSpPr txBox="1">
            <a:spLocks noChangeArrowheads="1"/>
          </p:cNvSpPr>
          <p:nvPr/>
        </p:nvSpPr>
        <p:spPr bwMode="auto">
          <a:xfrm>
            <a:off x="1138464" y="5334000"/>
            <a:ext cx="2577606"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a. </a:t>
            </a:r>
            <a:r>
              <a:rPr lang="en-US" sz="2100" dirty="0" err="1"/>
              <a:t>Saat</a:t>
            </a:r>
            <a:r>
              <a:rPr lang="en-US" sz="2100" dirty="0"/>
              <a:t> </a:t>
            </a:r>
            <a:r>
              <a:rPr lang="en-US" sz="2100" dirty="0" err="1"/>
              <a:t>menjual</a:t>
            </a:r>
            <a:r>
              <a:rPr lang="en-US" sz="2100" dirty="0"/>
              <a:t> </a:t>
            </a:r>
            <a:r>
              <a:rPr lang="en-US" sz="2100" dirty="0" err="1"/>
              <a:t>wesel</a:t>
            </a:r>
            <a:r>
              <a:rPr lang="en-US" sz="2100" dirty="0"/>
              <a:t> </a:t>
            </a:r>
          </a:p>
        </p:txBody>
      </p:sp>
      <p:sp>
        <p:nvSpPr>
          <p:cNvPr id="35851" name="Text Box 11"/>
          <p:cNvSpPr txBox="1">
            <a:spLocks noChangeArrowheads="1"/>
          </p:cNvSpPr>
          <p:nvPr/>
        </p:nvSpPr>
        <p:spPr bwMode="auto">
          <a:xfrm>
            <a:off x="1088571" y="5791729"/>
            <a:ext cx="5058157"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b. </a:t>
            </a:r>
            <a:r>
              <a:rPr lang="en-US" sz="2100" dirty="0" err="1"/>
              <a:t>Saat</a:t>
            </a:r>
            <a:r>
              <a:rPr lang="en-US" sz="2100" dirty="0"/>
              <a:t> </a:t>
            </a:r>
            <a:r>
              <a:rPr lang="en-US" sz="2100" dirty="0" err="1"/>
              <a:t>jatuh</a:t>
            </a:r>
            <a:r>
              <a:rPr lang="en-US" sz="2100" dirty="0"/>
              <a:t> tempo </a:t>
            </a:r>
            <a:r>
              <a:rPr lang="en-US" sz="2100" dirty="0" err="1"/>
              <a:t>debitur</a:t>
            </a:r>
            <a:r>
              <a:rPr lang="en-US" sz="2100" dirty="0"/>
              <a:t> </a:t>
            </a:r>
            <a:r>
              <a:rPr lang="en-US" sz="2100" dirty="0" err="1"/>
              <a:t>tidak</a:t>
            </a:r>
            <a:r>
              <a:rPr lang="en-US" sz="2100" dirty="0"/>
              <a:t> </a:t>
            </a:r>
            <a:r>
              <a:rPr lang="en-US" sz="2100" dirty="0" err="1"/>
              <a:t>membayar</a:t>
            </a:r>
            <a:r>
              <a:rPr lang="en-US" sz="2100" dirty="0"/>
              <a:t> </a:t>
            </a:r>
          </a:p>
        </p:txBody>
      </p:sp>
      <p:sp>
        <p:nvSpPr>
          <p:cNvPr id="35852" name="Text Box 12"/>
          <p:cNvSpPr txBox="1">
            <a:spLocks noChangeArrowheads="1"/>
          </p:cNvSpPr>
          <p:nvPr/>
        </p:nvSpPr>
        <p:spPr bwMode="auto">
          <a:xfrm>
            <a:off x="757464" y="2921000"/>
            <a:ext cx="3331659"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2. </a:t>
            </a:r>
            <a:r>
              <a:rPr lang="en-US" sz="2100" dirty="0" err="1"/>
              <a:t>Akuntansi</a:t>
            </a:r>
            <a:r>
              <a:rPr lang="en-US" sz="2100" dirty="0"/>
              <a:t> </a:t>
            </a:r>
            <a:r>
              <a:rPr lang="en-US" sz="2100" dirty="0" err="1"/>
              <a:t>saat</a:t>
            </a:r>
            <a:r>
              <a:rPr lang="en-US" sz="2100" dirty="0"/>
              <a:t> </a:t>
            </a:r>
            <a:r>
              <a:rPr lang="en-US" sz="2100" dirty="0" err="1"/>
              <a:t>jatuh</a:t>
            </a:r>
            <a:r>
              <a:rPr lang="en-US" sz="2100" dirty="0"/>
              <a:t> temp </a:t>
            </a:r>
          </a:p>
        </p:txBody>
      </p:sp>
      <p:sp>
        <p:nvSpPr>
          <p:cNvPr id="35853" name="Text Box 13"/>
          <p:cNvSpPr txBox="1">
            <a:spLocks noChangeArrowheads="1"/>
          </p:cNvSpPr>
          <p:nvPr/>
        </p:nvSpPr>
        <p:spPr bwMode="auto">
          <a:xfrm>
            <a:off x="777875" y="4826000"/>
            <a:ext cx="3196109"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3. </a:t>
            </a:r>
            <a:r>
              <a:rPr lang="en-US" sz="2100" dirty="0" err="1"/>
              <a:t>Akuntansi</a:t>
            </a:r>
            <a:r>
              <a:rPr lang="en-US" sz="2100" dirty="0"/>
              <a:t> </a:t>
            </a:r>
            <a:r>
              <a:rPr lang="en-US" sz="2100" dirty="0" err="1"/>
              <a:t>menjual</a:t>
            </a:r>
            <a:r>
              <a:rPr lang="en-US" sz="2100" dirty="0"/>
              <a:t> </a:t>
            </a:r>
            <a:r>
              <a:rPr lang="en-US" sz="2100" dirty="0" err="1"/>
              <a:t>wesel</a:t>
            </a:r>
            <a:r>
              <a:rPr lang="en-US" sz="21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844">
                                            <p:bg/>
                                          </p:spTgt>
                                        </p:tgtEl>
                                        <p:attrNameLst>
                                          <p:attrName>style.visibility</p:attrName>
                                        </p:attrNameLst>
                                      </p:cBhvr>
                                      <p:to>
                                        <p:strVal val="visible"/>
                                      </p:to>
                                    </p:set>
                                    <p:animEffect transition="in" filter="wipe(left)">
                                      <p:cBhvr>
                                        <p:cTn id="7" dur="500"/>
                                        <p:tgtEl>
                                          <p:spTgt spid="35844">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5844">
                                            <p:txEl>
                                              <p:pRg st="0" end="0"/>
                                            </p:txEl>
                                          </p:spTgt>
                                        </p:tgtEl>
                                        <p:attrNameLst>
                                          <p:attrName>style.visibility</p:attrName>
                                        </p:attrNameLst>
                                      </p:cBhvr>
                                      <p:to>
                                        <p:strVal val="visible"/>
                                      </p:to>
                                    </p:set>
                                    <p:animEffect transition="in" filter="wipe(left)">
                                      <p:cBhvr>
                                        <p:cTn id="10" dur="500"/>
                                        <p:tgtEl>
                                          <p:spTgt spid="35844">
                                            <p:txEl>
                                              <p:pRg st="0" end="0"/>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5844">
                                            <p:txEl>
                                              <p:pRg st="1" end="1"/>
                                            </p:txEl>
                                          </p:spTgt>
                                        </p:tgtEl>
                                        <p:attrNameLst>
                                          <p:attrName>style.visibility</p:attrName>
                                        </p:attrNameLst>
                                      </p:cBhvr>
                                      <p:to>
                                        <p:strVal val="visible"/>
                                      </p:to>
                                    </p:set>
                                    <p:animEffect transition="in" filter="wipe(left)">
                                      <p:cBhvr>
                                        <p:cTn id="13" dur="500"/>
                                        <p:tgtEl>
                                          <p:spTgt spid="35844">
                                            <p:txEl>
                                              <p:pRg st="1" end="1"/>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5844">
                                            <p:txEl>
                                              <p:pRg st="3" end="3"/>
                                            </p:txEl>
                                          </p:spTgt>
                                        </p:tgtEl>
                                        <p:attrNameLst>
                                          <p:attrName>style.visibility</p:attrName>
                                        </p:attrNameLst>
                                      </p:cBhvr>
                                      <p:to>
                                        <p:strVal val="visible"/>
                                      </p:to>
                                    </p:set>
                                    <p:animEffect transition="in" filter="wipe(left)">
                                      <p:cBhvr>
                                        <p:cTn id="16" dur="500"/>
                                        <p:tgtEl>
                                          <p:spTgt spid="35844">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5844">
                                            <p:txEl>
                                              <p:pRg st="4" end="4"/>
                                            </p:txEl>
                                          </p:spTgt>
                                        </p:tgtEl>
                                        <p:attrNameLst>
                                          <p:attrName>style.visibility</p:attrName>
                                        </p:attrNameLst>
                                      </p:cBhvr>
                                      <p:to>
                                        <p:strVal val="visible"/>
                                      </p:to>
                                    </p:set>
                                    <p:animEffect transition="in" filter="wipe(left)">
                                      <p:cBhvr>
                                        <p:cTn id="19" dur="500"/>
                                        <p:tgtEl>
                                          <p:spTgt spid="35844">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5844">
                                            <p:txEl>
                                              <p:pRg st="7" end="7"/>
                                            </p:txEl>
                                          </p:spTgt>
                                        </p:tgtEl>
                                        <p:attrNameLst>
                                          <p:attrName>style.visibility</p:attrName>
                                        </p:attrNameLst>
                                      </p:cBhvr>
                                      <p:to>
                                        <p:strVal val="visible"/>
                                      </p:to>
                                    </p:set>
                                    <p:animEffect transition="in" filter="wipe(left)">
                                      <p:cBhvr>
                                        <p:cTn id="22" dur="500"/>
                                        <p:tgtEl>
                                          <p:spTgt spid="35844">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5852"/>
                                        </p:tgtEl>
                                        <p:attrNameLst>
                                          <p:attrName>style.visibility</p:attrName>
                                        </p:attrNameLst>
                                      </p:cBhvr>
                                      <p:to>
                                        <p:strVal val="visible"/>
                                      </p:to>
                                    </p:set>
                                    <p:animEffect transition="in" filter="wipe(left)">
                                      <p:cBhvr>
                                        <p:cTn id="27" dur="2000"/>
                                        <p:tgtEl>
                                          <p:spTgt spid="3585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5853"/>
                                        </p:tgtEl>
                                        <p:attrNameLst>
                                          <p:attrName>style.visibility</p:attrName>
                                        </p:attrNameLst>
                                      </p:cBhvr>
                                      <p:to>
                                        <p:strVal val="visible"/>
                                      </p:to>
                                    </p:set>
                                    <p:animEffect transition="in" filter="wipe(left)">
                                      <p:cBhvr>
                                        <p:cTn id="32" dur="2000"/>
                                        <p:tgtEl>
                                          <p:spTgt spid="3585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5846"/>
                                        </p:tgtEl>
                                        <p:attrNameLst>
                                          <p:attrName>style.visibility</p:attrName>
                                        </p:attrNameLst>
                                      </p:cBhvr>
                                      <p:to>
                                        <p:strVal val="visible"/>
                                      </p:to>
                                    </p:set>
                                    <p:animEffect transition="in" filter="wipe(left)">
                                      <p:cBhvr>
                                        <p:cTn id="37" dur="2000"/>
                                        <p:tgtEl>
                                          <p:spTgt spid="3584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5847"/>
                                        </p:tgtEl>
                                        <p:attrNameLst>
                                          <p:attrName>style.visibility</p:attrName>
                                        </p:attrNameLst>
                                      </p:cBhvr>
                                      <p:to>
                                        <p:strVal val="visible"/>
                                      </p:to>
                                    </p:set>
                                    <p:animEffect transition="in" filter="wipe(left)">
                                      <p:cBhvr>
                                        <p:cTn id="42" dur="2000"/>
                                        <p:tgtEl>
                                          <p:spTgt spid="3584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5848"/>
                                        </p:tgtEl>
                                        <p:attrNameLst>
                                          <p:attrName>style.visibility</p:attrName>
                                        </p:attrNameLst>
                                      </p:cBhvr>
                                      <p:to>
                                        <p:strVal val="visible"/>
                                      </p:to>
                                    </p:set>
                                    <p:animEffect transition="in" filter="wipe(left)">
                                      <p:cBhvr>
                                        <p:cTn id="47" dur="2000"/>
                                        <p:tgtEl>
                                          <p:spTgt spid="3584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5849"/>
                                        </p:tgtEl>
                                        <p:attrNameLst>
                                          <p:attrName>style.visibility</p:attrName>
                                        </p:attrNameLst>
                                      </p:cBhvr>
                                      <p:to>
                                        <p:strVal val="visible"/>
                                      </p:to>
                                    </p:set>
                                    <p:animEffect transition="in" filter="wipe(left)">
                                      <p:cBhvr>
                                        <p:cTn id="52" dur="2000"/>
                                        <p:tgtEl>
                                          <p:spTgt spid="35849"/>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5850"/>
                                        </p:tgtEl>
                                        <p:attrNameLst>
                                          <p:attrName>style.visibility</p:attrName>
                                        </p:attrNameLst>
                                      </p:cBhvr>
                                      <p:to>
                                        <p:strVal val="visible"/>
                                      </p:to>
                                    </p:set>
                                    <p:animEffect transition="in" filter="wipe(left)">
                                      <p:cBhvr>
                                        <p:cTn id="57" dur="2000"/>
                                        <p:tgtEl>
                                          <p:spTgt spid="3585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35851"/>
                                        </p:tgtEl>
                                        <p:attrNameLst>
                                          <p:attrName>style.visibility</p:attrName>
                                        </p:attrNameLst>
                                      </p:cBhvr>
                                      <p:to>
                                        <p:strVal val="visible"/>
                                      </p:to>
                                    </p:set>
                                    <p:animEffect transition="in" filter="wipe(left)">
                                      <p:cBhvr>
                                        <p:cTn id="62" dur="2000"/>
                                        <p:tgtEl>
                                          <p:spTgt spid="35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build="allAtOnce" animBg="1"/>
      <p:bldP spid="35846" grpId="0"/>
      <p:bldP spid="35847" grpId="0"/>
      <p:bldP spid="35848" grpId="0"/>
      <p:bldP spid="35849" grpId="0"/>
      <p:bldP spid="35850" grpId="0"/>
      <p:bldP spid="35851" grpId="0"/>
      <p:bldP spid="35852" grpId="0"/>
      <p:bldP spid="3585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xfrm>
            <a:off x="179388" y="908050"/>
            <a:ext cx="8713787" cy="5473700"/>
          </a:xfrm>
        </p:spPr>
        <p:txBody>
          <a:bodyPr/>
          <a:lstStyle/>
          <a:p>
            <a:pPr marL="457200" indent="-457200" algn="ctr">
              <a:lnSpc>
                <a:spcPct val="80000"/>
              </a:lnSpc>
              <a:buFontTx/>
              <a:buNone/>
            </a:pPr>
            <a:r>
              <a:rPr lang="id-ID" sz="2400" dirty="0" smtClean="0"/>
              <a:t>Hubungan dalam pendiskontoan wesel</a:t>
            </a:r>
          </a:p>
          <a:p>
            <a:pPr marL="457200" indent="-457200" algn="ctr">
              <a:lnSpc>
                <a:spcPct val="80000"/>
              </a:lnSpc>
              <a:buFontTx/>
              <a:buNone/>
            </a:pPr>
            <a:endParaRPr lang="id-ID" sz="2400" dirty="0" smtClean="0"/>
          </a:p>
          <a:p>
            <a:pPr marL="457200" indent="-457200">
              <a:lnSpc>
                <a:spcPct val="80000"/>
              </a:lnSpc>
              <a:buFontTx/>
              <a:buNone/>
            </a:pPr>
            <a:r>
              <a:rPr lang="id-ID" sz="2400" dirty="0" smtClean="0"/>
              <a:t>A                                                B                                C</a:t>
            </a:r>
          </a:p>
          <a:p>
            <a:pPr marL="457200" indent="-457200">
              <a:lnSpc>
                <a:spcPct val="80000"/>
              </a:lnSpc>
              <a:buFontTx/>
              <a:buNone/>
            </a:pPr>
            <a:r>
              <a:rPr lang="id-ID" sz="2400" dirty="0" smtClean="0"/>
              <a:t>Pembeli                                  penjual                        bank</a:t>
            </a:r>
          </a:p>
          <a:p>
            <a:pPr marL="457200" indent="-457200">
              <a:lnSpc>
                <a:spcPct val="80000"/>
              </a:lnSpc>
              <a:buFontTx/>
              <a:buNone/>
            </a:pPr>
            <a:r>
              <a:rPr lang="id-ID" sz="2400" dirty="0" smtClean="0"/>
              <a:t>      1                                        2                                     3</a:t>
            </a:r>
          </a:p>
          <a:p>
            <a:pPr marL="457200" indent="-457200">
              <a:lnSpc>
                <a:spcPct val="80000"/>
              </a:lnSpc>
              <a:buFontTx/>
              <a:buNone/>
            </a:pPr>
            <a:endParaRPr lang="id-ID" sz="2400" dirty="0" smtClean="0"/>
          </a:p>
          <a:p>
            <a:pPr marL="457200" indent="-457200">
              <a:lnSpc>
                <a:spcPct val="80000"/>
              </a:lnSpc>
              <a:buFontTx/>
              <a:buNone/>
            </a:pPr>
            <a:r>
              <a:rPr lang="id-ID" sz="2400" dirty="0" smtClean="0"/>
              <a:t>                              4</a:t>
            </a:r>
          </a:p>
          <a:p>
            <a:pPr marL="457200" indent="-457200">
              <a:lnSpc>
                <a:spcPct val="80000"/>
              </a:lnSpc>
              <a:buFontTx/>
              <a:buNone/>
            </a:pPr>
            <a:endParaRPr lang="id-ID" sz="2400" dirty="0" smtClean="0"/>
          </a:p>
          <a:p>
            <a:pPr marL="457200" indent="-457200">
              <a:lnSpc>
                <a:spcPct val="80000"/>
              </a:lnSpc>
              <a:buFontTx/>
              <a:buNone/>
            </a:pPr>
            <a:r>
              <a:rPr lang="id-ID" sz="2400" dirty="0" smtClean="0"/>
              <a:t>Keterangan :</a:t>
            </a:r>
          </a:p>
          <a:p>
            <a:pPr marL="457200" indent="-457200">
              <a:lnSpc>
                <a:spcPct val="80000"/>
              </a:lnSpc>
              <a:buFontTx/>
              <a:buAutoNum type="arabicPeriod"/>
            </a:pPr>
            <a:r>
              <a:rPr lang="id-ID" sz="2400" dirty="0" smtClean="0"/>
              <a:t>Pembeli (A) menyerahkan wesel pada penjual (B)</a:t>
            </a:r>
          </a:p>
          <a:p>
            <a:pPr marL="457200" indent="-457200">
              <a:lnSpc>
                <a:spcPct val="80000"/>
              </a:lnSpc>
              <a:buFontTx/>
              <a:buAutoNum type="arabicPeriod"/>
            </a:pPr>
            <a:r>
              <a:rPr lang="id-ID" sz="2400" dirty="0" smtClean="0"/>
              <a:t>Penjual (B) mendiskontokan wesel ke bank (C) dan menerima uang</a:t>
            </a:r>
          </a:p>
          <a:p>
            <a:pPr marL="457200" indent="-457200">
              <a:lnSpc>
                <a:spcPct val="80000"/>
              </a:lnSpc>
              <a:buFontTx/>
              <a:buAutoNum type="arabicPeriod"/>
            </a:pPr>
            <a:r>
              <a:rPr lang="id-ID" sz="2400" dirty="0" smtClean="0"/>
              <a:t>Karena A tidak membayar, maka bank (C) menagih pada B</a:t>
            </a:r>
          </a:p>
          <a:p>
            <a:pPr marL="457200" indent="-457200">
              <a:lnSpc>
                <a:spcPct val="80000"/>
              </a:lnSpc>
              <a:buFontTx/>
              <a:buAutoNum type="arabicPeriod"/>
            </a:pPr>
            <a:r>
              <a:rPr lang="id-ID" sz="2400" dirty="0" smtClean="0"/>
              <a:t>B menagih A sebesar uang yang dibayar ke bank (mungkin ditambah bunga)</a:t>
            </a:r>
          </a:p>
          <a:p>
            <a:pPr marL="457200" indent="-457200" algn="just">
              <a:lnSpc>
                <a:spcPct val="80000"/>
              </a:lnSpc>
              <a:buFontTx/>
              <a:buNone/>
            </a:pPr>
            <a:endParaRPr lang="en-US" sz="2400" dirty="0" smtClean="0"/>
          </a:p>
        </p:txBody>
      </p:sp>
      <p:sp>
        <p:nvSpPr>
          <p:cNvPr id="39939" name="Line 3"/>
          <p:cNvSpPr>
            <a:spLocks noChangeShapeType="1"/>
          </p:cNvSpPr>
          <p:nvPr/>
        </p:nvSpPr>
        <p:spPr bwMode="auto">
          <a:xfrm>
            <a:off x="1357291" y="2143116"/>
            <a:ext cx="2143139" cy="45719"/>
          </a:xfrm>
          <a:prstGeom prst="line">
            <a:avLst/>
          </a:prstGeom>
          <a:noFill/>
          <a:ln w="9525">
            <a:solidFill>
              <a:schemeClr val="tx1"/>
            </a:solidFill>
            <a:round/>
            <a:headEnd/>
            <a:tailEnd type="triangle" w="med" len="med"/>
          </a:ln>
        </p:spPr>
        <p:txBody>
          <a:bodyPr/>
          <a:lstStyle/>
          <a:p>
            <a:endParaRPr lang="id-ID"/>
          </a:p>
        </p:txBody>
      </p:sp>
      <p:sp>
        <p:nvSpPr>
          <p:cNvPr id="39940" name="Line 4"/>
          <p:cNvSpPr>
            <a:spLocks noChangeShapeType="1"/>
          </p:cNvSpPr>
          <p:nvPr/>
        </p:nvSpPr>
        <p:spPr bwMode="auto">
          <a:xfrm>
            <a:off x="4500563" y="2214553"/>
            <a:ext cx="1571636" cy="45719"/>
          </a:xfrm>
          <a:prstGeom prst="line">
            <a:avLst/>
          </a:prstGeom>
          <a:noFill/>
          <a:ln w="9525">
            <a:solidFill>
              <a:schemeClr val="tx1"/>
            </a:solidFill>
            <a:round/>
            <a:headEnd/>
            <a:tailEnd type="triangle" w="med" len="med"/>
          </a:ln>
        </p:spPr>
        <p:txBody>
          <a:bodyPr/>
          <a:lstStyle/>
          <a:p>
            <a:endParaRPr lang="id-ID"/>
          </a:p>
        </p:txBody>
      </p:sp>
      <p:sp>
        <p:nvSpPr>
          <p:cNvPr id="39941" name="Line 5"/>
          <p:cNvSpPr>
            <a:spLocks noChangeShapeType="1"/>
          </p:cNvSpPr>
          <p:nvPr/>
        </p:nvSpPr>
        <p:spPr bwMode="auto">
          <a:xfrm>
            <a:off x="4071934" y="2786058"/>
            <a:ext cx="0" cy="649288"/>
          </a:xfrm>
          <a:prstGeom prst="line">
            <a:avLst/>
          </a:prstGeom>
          <a:noFill/>
          <a:ln w="9525">
            <a:solidFill>
              <a:schemeClr val="tx1"/>
            </a:solidFill>
            <a:round/>
            <a:headEnd/>
            <a:tailEnd/>
          </a:ln>
        </p:spPr>
        <p:txBody>
          <a:bodyPr/>
          <a:lstStyle/>
          <a:p>
            <a:endParaRPr lang="id-ID"/>
          </a:p>
        </p:txBody>
      </p:sp>
      <p:sp>
        <p:nvSpPr>
          <p:cNvPr id="39942" name="Line 6"/>
          <p:cNvSpPr>
            <a:spLocks noChangeShapeType="1"/>
          </p:cNvSpPr>
          <p:nvPr/>
        </p:nvSpPr>
        <p:spPr bwMode="auto">
          <a:xfrm>
            <a:off x="7000892" y="2786058"/>
            <a:ext cx="0" cy="647700"/>
          </a:xfrm>
          <a:prstGeom prst="line">
            <a:avLst/>
          </a:prstGeom>
          <a:noFill/>
          <a:ln w="9525">
            <a:solidFill>
              <a:schemeClr val="tx1"/>
            </a:solidFill>
            <a:round/>
            <a:headEnd/>
            <a:tailEnd/>
          </a:ln>
        </p:spPr>
        <p:txBody>
          <a:bodyPr/>
          <a:lstStyle/>
          <a:p>
            <a:endParaRPr lang="id-ID"/>
          </a:p>
        </p:txBody>
      </p:sp>
      <p:sp>
        <p:nvSpPr>
          <p:cNvPr id="39943" name="Line 7"/>
          <p:cNvSpPr>
            <a:spLocks noChangeShapeType="1"/>
          </p:cNvSpPr>
          <p:nvPr/>
        </p:nvSpPr>
        <p:spPr bwMode="auto">
          <a:xfrm flipH="1">
            <a:off x="4357686" y="3357562"/>
            <a:ext cx="2592388" cy="0"/>
          </a:xfrm>
          <a:prstGeom prst="line">
            <a:avLst/>
          </a:prstGeom>
          <a:noFill/>
          <a:ln w="9525">
            <a:solidFill>
              <a:schemeClr val="tx1"/>
            </a:solidFill>
            <a:round/>
            <a:headEnd/>
            <a:tailEnd/>
          </a:ln>
        </p:spPr>
        <p:txBody>
          <a:bodyPr/>
          <a:lstStyle/>
          <a:p>
            <a:endParaRPr lang="id-ID"/>
          </a:p>
        </p:txBody>
      </p:sp>
      <p:sp>
        <p:nvSpPr>
          <p:cNvPr id="39944" name="Line 8"/>
          <p:cNvSpPr>
            <a:spLocks noChangeShapeType="1"/>
          </p:cNvSpPr>
          <p:nvPr/>
        </p:nvSpPr>
        <p:spPr bwMode="auto">
          <a:xfrm flipV="1">
            <a:off x="4357686" y="2786058"/>
            <a:ext cx="0" cy="647700"/>
          </a:xfrm>
          <a:prstGeom prst="line">
            <a:avLst/>
          </a:prstGeom>
          <a:noFill/>
          <a:ln w="9525">
            <a:solidFill>
              <a:schemeClr val="tx1"/>
            </a:solidFill>
            <a:round/>
            <a:headEnd/>
            <a:tailEnd type="triangle" w="med" len="med"/>
          </a:ln>
        </p:spPr>
        <p:txBody>
          <a:bodyPr/>
          <a:lstStyle/>
          <a:p>
            <a:endParaRPr lang="id-ID"/>
          </a:p>
        </p:txBody>
      </p:sp>
      <p:sp>
        <p:nvSpPr>
          <p:cNvPr id="39945" name="Line 9"/>
          <p:cNvSpPr>
            <a:spLocks noChangeShapeType="1"/>
          </p:cNvSpPr>
          <p:nvPr/>
        </p:nvSpPr>
        <p:spPr bwMode="auto">
          <a:xfrm flipH="1">
            <a:off x="357158" y="3429000"/>
            <a:ext cx="3671888" cy="0"/>
          </a:xfrm>
          <a:prstGeom prst="line">
            <a:avLst/>
          </a:prstGeom>
          <a:noFill/>
          <a:ln w="9525">
            <a:solidFill>
              <a:schemeClr val="tx1"/>
            </a:solidFill>
            <a:round/>
            <a:headEnd/>
            <a:tailEnd/>
          </a:ln>
        </p:spPr>
        <p:txBody>
          <a:bodyPr/>
          <a:lstStyle/>
          <a:p>
            <a:endParaRPr lang="id-ID"/>
          </a:p>
        </p:txBody>
      </p:sp>
      <p:sp>
        <p:nvSpPr>
          <p:cNvPr id="39946" name="Line 10"/>
          <p:cNvSpPr>
            <a:spLocks noChangeShapeType="1"/>
          </p:cNvSpPr>
          <p:nvPr/>
        </p:nvSpPr>
        <p:spPr bwMode="auto">
          <a:xfrm flipV="1">
            <a:off x="428596" y="2786058"/>
            <a:ext cx="0" cy="649288"/>
          </a:xfrm>
          <a:prstGeom prst="line">
            <a:avLst/>
          </a:prstGeom>
          <a:noFill/>
          <a:ln w="9525">
            <a:solidFill>
              <a:schemeClr val="tx1"/>
            </a:solidFill>
            <a:round/>
            <a:headEnd/>
            <a:tailEnd type="triangle" w="med" len="med"/>
          </a:ln>
        </p:spPr>
        <p:txBody>
          <a:bodyPr/>
          <a:lstStyle/>
          <a:p>
            <a:endParaRPr lang="id-ID"/>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0" y="0"/>
            <a:ext cx="8460241" cy="990865"/>
          </a:xfrm>
        </p:spPr>
        <p:txBody>
          <a:bodyPr>
            <a:normAutofit fontScale="90000"/>
          </a:bodyPr>
          <a:lstStyle/>
          <a:p>
            <a:pPr eaLnBrk="1" hangingPunct="1">
              <a:defRPr/>
            </a:pPr>
            <a:r>
              <a:rPr lang="en-US" sz="3100" dirty="0">
                <a:cs typeface="Times New Roman" pitchFamily="18" charset="0"/>
              </a:rPr>
              <a:t>Perusahaan </a:t>
            </a:r>
            <a:r>
              <a:rPr lang="en-US" sz="3100" dirty="0" err="1">
                <a:cs typeface="Times New Roman" pitchFamily="18" charset="0"/>
              </a:rPr>
              <a:t>menjual</a:t>
            </a:r>
            <a:r>
              <a:rPr lang="en-US" sz="3100" dirty="0">
                <a:cs typeface="Times New Roman" pitchFamily="18" charset="0"/>
              </a:rPr>
              <a:t> </a:t>
            </a:r>
            <a:r>
              <a:rPr lang="en-US" sz="3100" dirty="0" err="1">
                <a:cs typeface="Times New Roman" pitchFamily="18" charset="0"/>
              </a:rPr>
              <a:t>wesel</a:t>
            </a:r>
            <a:r>
              <a:rPr lang="en-US" sz="3100" dirty="0">
                <a:cs typeface="Times New Roman" pitchFamily="18" charset="0"/>
              </a:rPr>
              <a:t> </a:t>
            </a:r>
            <a:r>
              <a:rPr lang="en-US" sz="3100" dirty="0" err="1">
                <a:cs typeface="Times New Roman" pitchFamily="18" charset="0"/>
              </a:rPr>
              <a:t>berikut</a:t>
            </a:r>
            <a:r>
              <a:rPr lang="en-US" sz="3100" dirty="0">
                <a:cs typeface="Times New Roman" pitchFamily="18" charset="0"/>
              </a:rPr>
              <a:t> </a:t>
            </a:r>
            <a:r>
              <a:rPr lang="en-US" sz="3100" dirty="0" err="1">
                <a:cs typeface="Times New Roman" pitchFamily="18" charset="0"/>
              </a:rPr>
              <a:t>ini</a:t>
            </a:r>
            <a:r>
              <a:rPr lang="en-US" sz="3100" dirty="0">
                <a:cs typeface="Times New Roman" pitchFamily="18" charset="0"/>
              </a:rPr>
              <a:t> </a:t>
            </a:r>
            <a:r>
              <a:rPr lang="en-US" sz="3100" dirty="0" err="1">
                <a:cs typeface="Times New Roman" pitchFamily="18" charset="0"/>
              </a:rPr>
              <a:t>pada</a:t>
            </a:r>
            <a:r>
              <a:rPr lang="en-US" sz="3100" dirty="0">
                <a:cs typeface="Times New Roman" pitchFamily="18" charset="0"/>
              </a:rPr>
              <a:t> </a:t>
            </a:r>
            <a:r>
              <a:rPr lang="en-US" sz="3100" dirty="0" err="1">
                <a:cs typeface="Times New Roman" pitchFamily="18" charset="0"/>
              </a:rPr>
              <a:t>tanggal</a:t>
            </a:r>
            <a:r>
              <a:rPr lang="en-US" sz="3100" dirty="0">
                <a:cs typeface="Times New Roman" pitchFamily="18" charset="0"/>
              </a:rPr>
              <a:t> </a:t>
            </a:r>
            <a:r>
              <a:rPr lang="en-US" sz="3100" dirty="0"/>
              <a:t> 15 Mei 2001 </a:t>
            </a:r>
            <a:r>
              <a:rPr lang="en-US" sz="3100" dirty="0" err="1"/>
              <a:t>dengan</a:t>
            </a:r>
            <a:r>
              <a:rPr lang="en-US" sz="3100" dirty="0"/>
              <a:t> discount  10 % </a:t>
            </a:r>
            <a:r>
              <a:rPr lang="en-US" sz="3100" dirty="0" err="1"/>
              <a:t>setahun</a:t>
            </a:r>
            <a:endParaRPr lang="id-ID" sz="3100" dirty="0"/>
          </a:p>
        </p:txBody>
      </p:sp>
      <p:sp>
        <p:nvSpPr>
          <p:cNvPr id="88102" name="Rectangle 38"/>
          <p:cNvSpPr>
            <a:spLocks noChangeArrowheads="1"/>
          </p:cNvSpPr>
          <p:nvPr/>
        </p:nvSpPr>
        <p:spPr bwMode="auto">
          <a:xfrm>
            <a:off x="151947" y="1295136"/>
            <a:ext cx="8459107" cy="5562864"/>
          </a:xfrm>
          <a:prstGeom prst="rect">
            <a:avLst/>
          </a:prstGeom>
          <a:solidFill>
            <a:srgbClr val="FFFFCC">
              <a:alpha val="50195"/>
            </a:srgbClr>
          </a:solidFill>
          <a:ln w="9525">
            <a:solidFill>
              <a:srgbClr val="FF0000"/>
            </a:solidFill>
            <a:miter lim="800000"/>
            <a:headEnd/>
            <a:tailEnd/>
          </a:ln>
        </p:spPr>
        <p:txBody>
          <a:bodyPr lIns="77808" tIns="38904" rIns="77808" bIns="38904" anchor="ctr"/>
          <a:lstStyle/>
          <a:p>
            <a:pPr algn="just" defTabSz="777804"/>
            <a:r>
              <a:rPr lang="en-US" sz="2100" dirty="0">
                <a:cs typeface="Times New Roman" pitchFamily="18" charset="0"/>
              </a:rPr>
              <a:t> $2,500.00                                                  Jakarta, 16 </a:t>
            </a:r>
            <a:r>
              <a:rPr lang="en-US" sz="2100" dirty="0" err="1">
                <a:cs typeface="Times New Roman" pitchFamily="18" charset="0"/>
              </a:rPr>
              <a:t>Maret</a:t>
            </a:r>
            <a:r>
              <a:rPr lang="en-US" sz="2100" dirty="0">
                <a:cs typeface="Times New Roman" pitchFamily="18" charset="0"/>
              </a:rPr>
              <a:t> 2001</a:t>
            </a:r>
          </a:p>
          <a:p>
            <a:pPr algn="just" defTabSz="777804"/>
            <a:r>
              <a:rPr lang="en-US" sz="2100" dirty="0">
                <a:cs typeface="Times New Roman" pitchFamily="18" charset="0"/>
              </a:rPr>
              <a:t> </a:t>
            </a:r>
          </a:p>
          <a:p>
            <a:pPr algn="just" defTabSz="777804"/>
            <a:r>
              <a:rPr lang="en-US" sz="2100" dirty="0">
                <a:cs typeface="Times New Roman" pitchFamily="18" charset="0"/>
              </a:rPr>
              <a:t>      Sembilan </a:t>
            </a:r>
            <a:r>
              <a:rPr lang="en-US" sz="2100" dirty="0" err="1">
                <a:cs typeface="Times New Roman" pitchFamily="18" charset="0"/>
              </a:rPr>
              <a:t>puluh</a:t>
            </a:r>
            <a:r>
              <a:rPr lang="en-US" sz="2100" dirty="0">
                <a:cs typeface="Times New Roman" pitchFamily="18" charset="0"/>
              </a:rPr>
              <a:t> </a:t>
            </a:r>
            <a:r>
              <a:rPr lang="en-US" sz="2100" dirty="0" err="1">
                <a:cs typeface="Times New Roman" pitchFamily="18" charset="0"/>
              </a:rPr>
              <a:t>hari</a:t>
            </a:r>
            <a:r>
              <a:rPr lang="en-US" sz="2100" dirty="0">
                <a:cs typeface="Times New Roman" pitchFamily="18" charset="0"/>
              </a:rPr>
              <a:t> </a:t>
            </a:r>
            <a:r>
              <a:rPr lang="en-US" sz="2100" dirty="0" err="1">
                <a:cs typeface="Times New Roman" pitchFamily="18" charset="0"/>
              </a:rPr>
              <a:t>setelah</a:t>
            </a:r>
            <a:r>
              <a:rPr lang="en-US" sz="2100" dirty="0">
                <a:cs typeface="Times New Roman" pitchFamily="18" charset="0"/>
              </a:rPr>
              <a:t> </a:t>
            </a:r>
            <a:r>
              <a:rPr lang="en-US" sz="2100" dirty="0" err="1">
                <a:cs typeface="Times New Roman" pitchFamily="18" charset="0"/>
              </a:rPr>
              <a:t>hari</a:t>
            </a:r>
            <a:r>
              <a:rPr lang="en-US" sz="2100" dirty="0">
                <a:cs typeface="Times New Roman" pitchFamily="18" charset="0"/>
              </a:rPr>
              <a:t> </a:t>
            </a:r>
            <a:r>
              <a:rPr lang="en-US" sz="2100" dirty="0" err="1">
                <a:cs typeface="Times New Roman" pitchFamily="18" charset="0"/>
              </a:rPr>
              <a:t>ini</a:t>
            </a:r>
            <a:r>
              <a:rPr lang="en-US" sz="2100" dirty="0">
                <a:cs typeface="Times New Roman" pitchFamily="18" charset="0"/>
              </a:rPr>
              <a:t> </a:t>
            </a:r>
            <a:r>
              <a:rPr lang="en-US" sz="2100" dirty="0" err="1">
                <a:cs typeface="Times New Roman" pitchFamily="18" charset="0"/>
              </a:rPr>
              <a:t>kami</a:t>
            </a:r>
            <a:r>
              <a:rPr lang="en-US" sz="2100" dirty="0">
                <a:cs typeface="Times New Roman" pitchFamily="18" charset="0"/>
              </a:rPr>
              <a:t> </a:t>
            </a:r>
            <a:r>
              <a:rPr lang="en-US" sz="2100" dirty="0" err="1">
                <a:cs typeface="Times New Roman" pitchFamily="18" charset="0"/>
              </a:rPr>
              <a:t>berjanji</a:t>
            </a:r>
            <a:r>
              <a:rPr lang="en-US" sz="2100" dirty="0">
                <a:cs typeface="Times New Roman" pitchFamily="18" charset="0"/>
              </a:rPr>
              <a:t> </a:t>
            </a:r>
            <a:r>
              <a:rPr lang="en-US" sz="2100" dirty="0" err="1">
                <a:cs typeface="Times New Roman" pitchFamily="18" charset="0"/>
              </a:rPr>
              <a:t>tanpa</a:t>
            </a:r>
            <a:r>
              <a:rPr lang="en-US" sz="2100" dirty="0">
                <a:cs typeface="Times New Roman" pitchFamily="18" charset="0"/>
              </a:rPr>
              <a:t> </a:t>
            </a:r>
            <a:r>
              <a:rPr lang="en-US" sz="2100" dirty="0" err="1">
                <a:cs typeface="Times New Roman" pitchFamily="18" charset="0"/>
              </a:rPr>
              <a:t>syarat</a:t>
            </a:r>
            <a:r>
              <a:rPr lang="en-US" sz="2100" dirty="0">
                <a:cs typeface="Times New Roman" pitchFamily="18" charset="0"/>
              </a:rPr>
              <a:t> </a:t>
            </a:r>
            <a:r>
              <a:rPr lang="en-US" sz="2100" dirty="0" err="1">
                <a:cs typeface="Times New Roman" pitchFamily="18" charset="0"/>
              </a:rPr>
              <a:t>untuk</a:t>
            </a:r>
            <a:r>
              <a:rPr lang="en-US" sz="2100" dirty="0">
                <a:cs typeface="Times New Roman" pitchFamily="18" charset="0"/>
              </a:rPr>
              <a:t> </a:t>
            </a:r>
            <a:r>
              <a:rPr lang="en-US" sz="2100" dirty="0" err="1">
                <a:cs typeface="Times New Roman" pitchFamily="18" charset="0"/>
              </a:rPr>
              <a:t>membayar</a:t>
            </a:r>
            <a:r>
              <a:rPr lang="en-US" sz="2100" dirty="0">
                <a:cs typeface="Times New Roman" pitchFamily="18" charset="0"/>
              </a:rPr>
              <a:t>  </a:t>
            </a:r>
            <a:r>
              <a:rPr lang="en-US" sz="2100" dirty="0" err="1">
                <a:cs typeface="Times New Roman" pitchFamily="18" charset="0"/>
              </a:rPr>
              <a:t>ke</a:t>
            </a:r>
            <a:r>
              <a:rPr lang="en-US" sz="2100" dirty="0">
                <a:cs typeface="Times New Roman" pitchFamily="18" charset="0"/>
              </a:rPr>
              <a:t> PT ABC  </a:t>
            </a:r>
            <a:r>
              <a:rPr lang="en-US" sz="2100" dirty="0" err="1">
                <a:cs typeface="Times New Roman" pitchFamily="18" charset="0"/>
              </a:rPr>
              <a:t>dua</a:t>
            </a:r>
            <a:r>
              <a:rPr lang="en-US" sz="2100" dirty="0">
                <a:cs typeface="Times New Roman" pitchFamily="18" charset="0"/>
              </a:rPr>
              <a:t> </a:t>
            </a:r>
            <a:r>
              <a:rPr lang="en-US" sz="2100" dirty="0" err="1">
                <a:cs typeface="Times New Roman" pitchFamily="18" charset="0"/>
              </a:rPr>
              <a:t>ribu</a:t>
            </a:r>
            <a:r>
              <a:rPr lang="en-US" sz="2100" dirty="0">
                <a:cs typeface="Times New Roman" pitchFamily="18" charset="0"/>
              </a:rPr>
              <a:t> lima </a:t>
            </a:r>
            <a:r>
              <a:rPr lang="en-US" sz="2100" dirty="0" err="1">
                <a:cs typeface="Times New Roman" pitchFamily="18" charset="0"/>
              </a:rPr>
              <a:t>ratus</a:t>
            </a:r>
            <a:r>
              <a:rPr lang="en-US" sz="2100" dirty="0">
                <a:cs typeface="Times New Roman" pitchFamily="18" charset="0"/>
              </a:rPr>
              <a:t> </a:t>
            </a:r>
            <a:r>
              <a:rPr lang="en-US" sz="2100" dirty="0" err="1">
                <a:cs typeface="Times New Roman" pitchFamily="18" charset="0"/>
              </a:rPr>
              <a:t>dolar</a:t>
            </a:r>
            <a:r>
              <a:rPr lang="en-US" sz="2100" dirty="0">
                <a:cs typeface="Times New Roman" pitchFamily="18" charset="0"/>
              </a:rPr>
              <a:t> </a:t>
            </a:r>
            <a:r>
              <a:rPr lang="en-US" sz="2100" dirty="0" err="1">
                <a:cs typeface="Times New Roman" pitchFamily="18" charset="0"/>
              </a:rPr>
              <a:t>Amerika</a:t>
            </a:r>
            <a:r>
              <a:rPr lang="en-US" sz="2100" dirty="0">
                <a:cs typeface="Times New Roman" pitchFamily="18" charset="0"/>
              </a:rPr>
              <a:t> </a:t>
            </a:r>
            <a:r>
              <a:rPr lang="en-US" sz="2100" dirty="0" err="1">
                <a:cs typeface="Times New Roman" pitchFamily="18" charset="0"/>
              </a:rPr>
              <a:t>Serikat</a:t>
            </a:r>
            <a:r>
              <a:rPr lang="en-US" sz="2100" dirty="0">
                <a:cs typeface="Times New Roman" pitchFamily="18" charset="0"/>
              </a:rPr>
              <a:t> </a:t>
            </a:r>
            <a:r>
              <a:rPr lang="en-US" sz="2100" dirty="0" err="1">
                <a:cs typeface="Times New Roman" pitchFamily="18" charset="0"/>
              </a:rPr>
              <a:t>dengan</a:t>
            </a:r>
            <a:r>
              <a:rPr lang="en-US" sz="2100" dirty="0">
                <a:cs typeface="Times New Roman" pitchFamily="18" charset="0"/>
              </a:rPr>
              <a:t> </a:t>
            </a:r>
            <a:r>
              <a:rPr lang="en-US" sz="2100" dirty="0" err="1">
                <a:cs typeface="Times New Roman" pitchFamily="18" charset="0"/>
              </a:rPr>
              <a:t>bunga</a:t>
            </a:r>
            <a:r>
              <a:rPr lang="en-US" sz="2100" dirty="0">
                <a:cs typeface="Times New Roman" pitchFamily="18" charset="0"/>
              </a:rPr>
              <a:t> 12 % </a:t>
            </a:r>
            <a:r>
              <a:rPr lang="en-US" sz="2100" dirty="0" err="1">
                <a:cs typeface="Times New Roman" pitchFamily="18" charset="0"/>
              </a:rPr>
              <a:t>setahun</a:t>
            </a:r>
            <a:endParaRPr lang="en-US" sz="2100" dirty="0">
              <a:cs typeface="Times New Roman" pitchFamily="18" charset="0"/>
            </a:endParaRPr>
          </a:p>
          <a:p>
            <a:pPr algn="just" defTabSz="777804"/>
            <a:r>
              <a:rPr lang="en-US" sz="2100" dirty="0">
                <a:cs typeface="Times New Roman" pitchFamily="18" charset="0"/>
              </a:rPr>
              <a:t>  </a:t>
            </a:r>
          </a:p>
          <a:p>
            <a:pPr algn="just" defTabSz="777804"/>
            <a:r>
              <a:rPr lang="en-US" sz="2100" dirty="0">
                <a:cs typeface="Times New Roman" pitchFamily="18" charset="0"/>
              </a:rPr>
              <a:t>      No. 14  </a:t>
            </a:r>
            <a:r>
              <a:rPr lang="en-US" sz="2100" dirty="0" err="1">
                <a:cs typeface="Times New Roman" pitchFamily="18" charset="0"/>
              </a:rPr>
              <a:t>jatuh</a:t>
            </a:r>
            <a:r>
              <a:rPr lang="en-US" sz="2100" dirty="0">
                <a:cs typeface="Times New Roman" pitchFamily="18" charset="0"/>
              </a:rPr>
              <a:t> tempo 14 </a:t>
            </a:r>
            <a:r>
              <a:rPr lang="en-US" sz="2100" dirty="0" err="1">
                <a:cs typeface="Times New Roman" pitchFamily="18" charset="0"/>
              </a:rPr>
              <a:t>Juni</a:t>
            </a:r>
            <a:r>
              <a:rPr lang="en-US" sz="2100" dirty="0">
                <a:cs typeface="Times New Roman" pitchFamily="18" charset="0"/>
              </a:rPr>
              <a:t> 2001                                                                                                    </a:t>
            </a:r>
          </a:p>
          <a:p>
            <a:pPr algn="just" defTabSz="777804"/>
            <a:r>
              <a:rPr lang="en-US" sz="2100" dirty="0">
                <a:cs typeface="Times New Roman" pitchFamily="18" charset="0"/>
              </a:rPr>
              <a:t>                                                                                                						                                       PT. </a:t>
            </a:r>
            <a:r>
              <a:rPr lang="en-US" sz="2100" dirty="0" err="1">
                <a:cs typeface="Times New Roman" pitchFamily="18" charset="0"/>
              </a:rPr>
              <a:t>Tiga</a:t>
            </a:r>
            <a:r>
              <a:rPr lang="en-US" sz="2100" dirty="0">
                <a:cs typeface="Times New Roman" pitchFamily="18" charset="0"/>
              </a:rPr>
              <a:t> </a:t>
            </a:r>
            <a:r>
              <a:rPr lang="en-US" sz="2100" dirty="0" err="1">
                <a:cs typeface="Times New Roman" pitchFamily="18" charset="0"/>
              </a:rPr>
              <a:t>Bersaudara</a:t>
            </a:r>
            <a:endParaRPr lang="en-US" sz="2100" dirty="0">
              <a:cs typeface="Times New Roman" pitchFamily="18" charset="0"/>
            </a:endParaRPr>
          </a:p>
          <a:p>
            <a:pPr algn="just" defTabSz="777804"/>
            <a:r>
              <a:rPr lang="en-US" sz="2100" dirty="0">
                <a:cs typeface="Times New Roman" pitchFamily="18" charset="0"/>
              </a:rPr>
              <a:t> </a:t>
            </a:r>
          </a:p>
          <a:p>
            <a:pPr algn="just" defTabSz="777804"/>
            <a:r>
              <a:rPr lang="en-US" sz="2100" dirty="0">
                <a:cs typeface="Times New Roman" pitchFamily="18" charset="0"/>
              </a:rPr>
              <a:t> </a:t>
            </a:r>
          </a:p>
          <a:p>
            <a:pPr algn="just" defTabSz="777804"/>
            <a:r>
              <a:rPr lang="en-US" sz="2100" dirty="0">
                <a:cs typeface="Times New Roman" pitchFamily="18" charset="0"/>
              </a:rPr>
              <a:t> 							</a:t>
            </a:r>
            <a:r>
              <a:rPr lang="en-US" sz="2100" dirty="0" err="1">
                <a:cs typeface="Times New Roman" pitchFamily="18" charset="0"/>
              </a:rPr>
              <a:t>Aminuddin</a:t>
            </a:r>
            <a:endParaRPr lang="en-US" sz="2100" dirty="0">
              <a:cs typeface="Times New Roman" pitchFamily="18" charset="0"/>
            </a:endParaRPr>
          </a:p>
          <a:p>
            <a:pPr defTabSz="777804"/>
            <a:r>
              <a:rPr lang="en-US" sz="2100" dirty="0">
                <a:cs typeface="Times New Roman" pitchFamily="18" charset="0"/>
              </a:rPr>
              <a:t> 						     </a:t>
            </a:r>
            <a:r>
              <a:rPr lang="en-US" sz="2100" dirty="0" err="1">
                <a:cs typeface="Times New Roman" pitchFamily="18" charset="0"/>
              </a:rPr>
              <a:t>Direktur</a:t>
            </a:r>
            <a:r>
              <a:rPr lang="en-US" sz="2100" dirty="0">
                <a:cs typeface="Times New Roman" pitchFamily="18" charset="0"/>
              </a:rPr>
              <a:t> </a:t>
            </a:r>
            <a:r>
              <a:rPr lang="en-US" sz="2100" dirty="0" err="1">
                <a:cs typeface="Times New Roman" pitchFamily="18" charset="0"/>
              </a:rPr>
              <a:t>Keuangan</a:t>
            </a:r>
            <a:endParaRPr lang="en-US" sz="2100" dirty="0">
              <a:cs typeface="Times New Roman" pitchFamily="18" charset="0"/>
            </a:endParaRPr>
          </a:p>
          <a:p>
            <a:pPr algn="ctr" defTabSz="777804"/>
            <a:endParaRPr lang="id-ID" sz="210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8102"/>
                                        </p:tgtEl>
                                        <p:attrNameLst>
                                          <p:attrName>style.visibility</p:attrName>
                                        </p:attrNameLst>
                                      </p:cBhvr>
                                      <p:to>
                                        <p:strVal val="visible"/>
                                      </p:to>
                                    </p:set>
                                    <p:animEffect transition="in" filter="wipe(up)">
                                      <p:cBhvr>
                                        <p:cTn id="7" dur="2000"/>
                                        <p:tgtEl>
                                          <p:spTgt spid="88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10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0" y="1"/>
            <a:ext cx="8460241" cy="457729"/>
          </a:xfrm>
        </p:spPr>
        <p:txBody>
          <a:bodyPr>
            <a:normAutofit fontScale="90000"/>
          </a:bodyPr>
          <a:lstStyle/>
          <a:p>
            <a:pPr eaLnBrk="1" hangingPunct="1">
              <a:defRPr/>
            </a:pPr>
            <a:r>
              <a:rPr lang="en-US" sz="2500" dirty="0" err="1">
                <a:cs typeface="Times New Roman" pitchFamily="18" charset="0"/>
              </a:rPr>
              <a:t>Langkah-langkah</a:t>
            </a:r>
            <a:r>
              <a:rPr lang="en-US" sz="2500" dirty="0">
                <a:cs typeface="Times New Roman" pitchFamily="18" charset="0"/>
              </a:rPr>
              <a:t> </a:t>
            </a:r>
            <a:r>
              <a:rPr lang="en-US" sz="2500" dirty="0"/>
              <a:t> </a:t>
            </a:r>
            <a:endParaRPr lang="id-ID" sz="2500" dirty="0"/>
          </a:p>
        </p:txBody>
      </p:sp>
      <p:sp>
        <p:nvSpPr>
          <p:cNvPr id="138243" name="Rectangle 3"/>
          <p:cNvSpPr>
            <a:spLocks noChangeArrowheads="1"/>
          </p:cNvSpPr>
          <p:nvPr/>
        </p:nvSpPr>
        <p:spPr bwMode="auto">
          <a:xfrm>
            <a:off x="3390446" y="3124729"/>
            <a:ext cx="5561920" cy="762000"/>
          </a:xfrm>
          <a:prstGeom prst="rect">
            <a:avLst/>
          </a:prstGeom>
          <a:solidFill>
            <a:schemeClr val="accent1"/>
          </a:solidFill>
          <a:ln w="9525">
            <a:solidFill>
              <a:schemeClr val="tx1"/>
            </a:solidFill>
            <a:miter lim="800000"/>
            <a:headEnd/>
            <a:tailEnd/>
          </a:ln>
        </p:spPr>
        <p:txBody>
          <a:bodyPr lIns="77808" tIns="38904" rIns="77808" bIns="38904"/>
          <a:lstStyle/>
          <a:p>
            <a:pPr marL="388902" indent="-388902" defTabSz="777804"/>
            <a:r>
              <a:rPr lang="id-ID" sz="2100" dirty="0"/>
              <a:t> Nilai nominal ditambah dengan bunga</a:t>
            </a:r>
          </a:p>
        </p:txBody>
      </p:sp>
      <p:sp>
        <p:nvSpPr>
          <p:cNvPr id="138244" name="Oval 4"/>
          <p:cNvSpPr>
            <a:spLocks noChangeArrowheads="1"/>
          </p:cNvSpPr>
          <p:nvPr/>
        </p:nvSpPr>
        <p:spPr bwMode="auto">
          <a:xfrm>
            <a:off x="0" y="3048000"/>
            <a:ext cx="2286000" cy="914136"/>
          </a:xfrm>
          <a:prstGeom prst="ellipse">
            <a:avLst/>
          </a:prstGeom>
          <a:solidFill>
            <a:schemeClr val="accent1"/>
          </a:solidFill>
          <a:ln w="9525">
            <a:solidFill>
              <a:schemeClr val="tx1"/>
            </a:solidFill>
            <a:round/>
            <a:headEnd/>
            <a:tailEnd/>
          </a:ln>
        </p:spPr>
        <p:txBody>
          <a:bodyPr lIns="0" tIns="38904" rIns="0" bIns="38904" anchor="ctr"/>
          <a:lstStyle/>
          <a:p>
            <a:pPr algn="ctr" defTabSz="777804"/>
            <a:r>
              <a:rPr lang="en-US" sz="2100" dirty="0" err="1"/>
              <a:t>Nilai</a:t>
            </a:r>
            <a:r>
              <a:rPr lang="en-US" sz="2100" dirty="0"/>
              <a:t> </a:t>
            </a:r>
            <a:r>
              <a:rPr lang="en-US" sz="2100" dirty="0" err="1"/>
              <a:t>jatuh</a:t>
            </a:r>
            <a:r>
              <a:rPr lang="en-US" sz="2100" dirty="0"/>
              <a:t> tempo</a:t>
            </a:r>
          </a:p>
        </p:txBody>
      </p:sp>
      <p:sp>
        <p:nvSpPr>
          <p:cNvPr id="138245" name="AutoShape 5"/>
          <p:cNvSpPr>
            <a:spLocks noChangeArrowheads="1"/>
          </p:cNvSpPr>
          <p:nvPr/>
        </p:nvSpPr>
        <p:spPr bwMode="auto">
          <a:xfrm>
            <a:off x="2563813" y="3276865"/>
            <a:ext cx="671286" cy="485510"/>
          </a:xfrm>
          <a:prstGeom prst="rightArrow">
            <a:avLst>
              <a:gd name="adj1" fmla="val 50000"/>
              <a:gd name="adj2" fmla="val 40327"/>
            </a:avLst>
          </a:prstGeom>
          <a:solidFill>
            <a:schemeClr val="accent1"/>
          </a:solidFill>
          <a:ln w="9525">
            <a:solidFill>
              <a:schemeClr val="tx1"/>
            </a:solidFill>
            <a:miter lim="800000"/>
            <a:headEnd/>
            <a:tailEnd/>
          </a:ln>
        </p:spPr>
        <p:txBody>
          <a:bodyPr wrap="none" lIns="69568" tIns="34784" rIns="69568" bIns="34784" anchor="ctr"/>
          <a:lstStyle/>
          <a:p>
            <a:endParaRPr lang="id-ID"/>
          </a:p>
        </p:txBody>
      </p:sp>
      <p:sp>
        <p:nvSpPr>
          <p:cNvPr id="13318" name="Rectangle 6"/>
          <p:cNvSpPr>
            <a:spLocks noChangeArrowheads="1"/>
          </p:cNvSpPr>
          <p:nvPr/>
        </p:nvSpPr>
        <p:spPr bwMode="auto">
          <a:xfrm>
            <a:off x="151947" y="533136"/>
            <a:ext cx="8459107" cy="2210593"/>
          </a:xfrm>
          <a:prstGeom prst="rect">
            <a:avLst/>
          </a:prstGeom>
          <a:solidFill>
            <a:srgbClr val="FFFFCC">
              <a:alpha val="50195"/>
            </a:srgbClr>
          </a:solidFill>
          <a:ln w="9525">
            <a:solidFill>
              <a:srgbClr val="FF0000"/>
            </a:solidFill>
            <a:miter lim="800000"/>
            <a:headEnd/>
            <a:tailEnd/>
          </a:ln>
        </p:spPr>
        <p:txBody>
          <a:bodyPr lIns="77808" tIns="38904" rIns="77808" bIns="38904"/>
          <a:lstStyle/>
          <a:p>
            <a:pPr marL="388902" indent="-388902" defTabSz="777804"/>
            <a:endParaRPr lang="id-ID" sz="2100" dirty="0">
              <a:solidFill>
                <a:schemeClr val="tx2"/>
              </a:solidFill>
            </a:endParaRPr>
          </a:p>
        </p:txBody>
      </p:sp>
      <p:sp>
        <p:nvSpPr>
          <p:cNvPr id="138248" name="Oval 8"/>
          <p:cNvSpPr>
            <a:spLocks noChangeArrowheads="1"/>
          </p:cNvSpPr>
          <p:nvPr/>
        </p:nvSpPr>
        <p:spPr bwMode="auto">
          <a:xfrm>
            <a:off x="1" y="5257271"/>
            <a:ext cx="532946" cy="381000"/>
          </a:xfrm>
          <a:prstGeom prst="ellipse">
            <a:avLst/>
          </a:prstGeom>
          <a:solidFill>
            <a:schemeClr val="accent1"/>
          </a:solidFill>
          <a:ln w="9525">
            <a:solidFill>
              <a:schemeClr val="tx1"/>
            </a:solidFill>
            <a:round/>
            <a:headEnd/>
            <a:tailEnd/>
          </a:ln>
        </p:spPr>
        <p:txBody>
          <a:bodyPr wrap="none" lIns="77808" tIns="38904" rIns="77808" bIns="38904" anchor="ctr"/>
          <a:lstStyle/>
          <a:p>
            <a:pPr algn="ctr" defTabSz="777804"/>
            <a:r>
              <a:rPr lang="en-US" sz="2100" dirty="0"/>
              <a:t>1</a:t>
            </a:r>
          </a:p>
        </p:txBody>
      </p:sp>
      <p:sp>
        <p:nvSpPr>
          <p:cNvPr id="138249" name="Line 9"/>
          <p:cNvSpPr>
            <a:spLocks noChangeShapeType="1"/>
          </p:cNvSpPr>
          <p:nvPr/>
        </p:nvSpPr>
        <p:spPr bwMode="auto">
          <a:xfrm>
            <a:off x="532946" y="5486136"/>
            <a:ext cx="381000" cy="0"/>
          </a:xfrm>
          <a:prstGeom prst="line">
            <a:avLst/>
          </a:prstGeom>
          <a:noFill/>
          <a:ln w="9525">
            <a:solidFill>
              <a:schemeClr val="tx1"/>
            </a:solidFill>
            <a:round/>
            <a:headEnd/>
            <a:tailEnd type="triangle" w="med" len="med"/>
          </a:ln>
        </p:spPr>
        <p:txBody>
          <a:bodyPr lIns="69568" tIns="34784" rIns="69568" bIns="34784"/>
          <a:lstStyle/>
          <a:p>
            <a:endParaRPr lang="id-ID"/>
          </a:p>
        </p:txBody>
      </p:sp>
      <p:sp>
        <p:nvSpPr>
          <p:cNvPr id="138250" name="Oval 10"/>
          <p:cNvSpPr>
            <a:spLocks noChangeArrowheads="1"/>
          </p:cNvSpPr>
          <p:nvPr/>
        </p:nvSpPr>
        <p:spPr bwMode="auto">
          <a:xfrm>
            <a:off x="1" y="5715000"/>
            <a:ext cx="532946" cy="381000"/>
          </a:xfrm>
          <a:prstGeom prst="ellipse">
            <a:avLst/>
          </a:prstGeom>
          <a:solidFill>
            <a:schemeClr val="accent1"/>
          </a:solidFill>
          <a:ln w="9525">
            <a:solidFill>
              <a:schemeClr val="tx1"/>
            </a:solidFill>
            <a:round/>
            <a:headEnd/>
            <a:tailEnd/>
          </a:ln>
        </p:spPr>
        <p:txBody>
          <a:bodyPr wrap="none" lIns="77808" tIns="38904" rIns="77808" bIns="38904" anchor="ctr"/>
          <a:lstStyle/>
          <a:p>
            <a:pPr algn="ctr" defTabSz="777804"/>
            <a:r>
              <a:rPr lang="en-US" sz="2100" dirty="0"/>
              <a:t>2</a:t>
            </a:r>
          </a:p>
        </p:txBody>
      </p:sp>
      <p:sp>
        <p:nvSpPr>
          <p:cNvPr id="138251" name="Oval 11"/>
          <p:cNvSpPr>
            <a:spLocks noChangeArrowheads="1"/>
          </p:cNvSpPr>
          <p:nvPr/>
        </p:nvSpPr>
        <p:spPr bwMode="auto">
          <a:xfrm>
            <a:off x="1" y="6172729"/>
            <a:ext cx="532946" cy="381000"/>
          </a:xfrm>
          <a:prstGeom prst="ellipse">
            <a:avLst/>
          </a:prstGeom>
          <a:solidFill>
            <a:schemeClr val="accent1"/>
          </a:solidFill>
          <a:ln w="9525">
            <a:solidFill>
              <a:schemeClr val="tx1"/>
            </a:solidFill>
            <a:round/>
            <a:headEnd/>
            <a:tailEnd/>
          </a:ln>
        </p:spPr>
        <p:txBody>
          <a:bodyPr wrap="none" lIns="77808" tIns="38904" rIns="77808" bIns="38904" anchor="ctr"/>
          <a:lstStyle/>
          <a:p>
            <a:pPr algn="ctr" defTabSz="777804"/>
            <a:r>
              <a:rPr lang="en-US" sz="2100" dirty="0"/>
              <a:t>3</a:t>
            </a:r>
          </a:p>
        </p:txBody>
      </p:sp>
      <p:sp>
        <p:nvSpPr>
          <p:cNvPr id="138252" name="Line 12"/>
          <p:cNvSpPr>
            <a:spLocks noChangeShapeType="1"/>
          </p:cNvSpPr>
          <p:nvPr/>
        </p:nvSpPr>
        <p:spPr bwMode="auto">
          <a:xfrm>
            <a:off x="532946" y="5942542"/>
            <a:ext cx="381000" cy="0"/>
          </a:xfrm>
          <a:prstGeom prst="line">
            <a:avLst/>
          </a:prstGeom>
          <a:noFill/>
          <a:ln w="9525">
            <a:solidFill>
              <a:schemeClr val="tx1"/>
            </a:solidFill>
            <a:round/>
            <a:headEnd/>
            <a:tailEnd type="triangle" w="med" len="med"/>
          </a:ln>
        </p:spPr>
        <p:txBody>
          <a:bodyPr lIns="69568" tIns="34784" rIns="69568" bIns="34784"/>
          <a:lstStyle/>
          <a:p>
            <a:endParaRPr lang="id-ID"/>
          </a:p>
        </p:txBody>
      </p:sp>
      <p:sp>
        <p:nvSpPr>
          <p:cNvPr id="138253" name="Line 13"/>
          <p:cNvSpPr>
            <a:spLocks noChangeShapeType="1"/>
          </p:cNvSpPr>
          <p:nvPr/>
        </p:nvSpPr>
        <p:spPr bwMode="auto">
          <a:xfrm>
            <a:off x="532946" y="6324865"/>
            <a:ext cx="381000" cy="0"/>
          </a:xfrm>
          <a:prstGeom prst="line">
            <a:avLst/>
          </a:prstGeom>
          <a:noFill/>
          <a:ln w="9525">
            <a:solidFill>
              <a:schemeClr val="tx1"/>
            </a:solidFill>
            <a:round/>
            <a:headEnd/>
            <a:tailEnd type="triangle" w="med" len="med"/>
          </a:ln>
        </p:spPr>
        <p:txBody>
          <a:bodyPr lIns="69568" tIns="34784" rIns="69568" bIns="34784"/>
          <a:lstStyle/>
          <a:p>
            <a:endParaRPr lang="id-ID"/>
          </a:p>
        </p:txBody>
      </p:sp>
      <p:sp>
        <p:nvSpPr>
          <p:cNvPr id="138254" name="Text Box 14"/>
          <p:cNvSpPr txBox="1">
            <a:spLocks noChangeArrowheads="1"/>
          </p:cNvSpPr>
          <p:nvPr/>
        </p:nvSpPr>
        <p:spPr bwMode="auto">
          <a:xfrm>
            <a:off x="476250" y="717021"/>
            <a:ext cx="3673463" cy="352735"/>
          </a:xfrm>
          <a:prstGeom prst="rect">
            <a:avLst/>
          </a:prstGeom>
          <a:noFill/>
          <a:ln w="9525">
            <a:noFill/>
            <a:miter lim="800000"/>
            <a:headEnd/>
            <a:tailEnd/>
          </a:ln>
        </p:spPr>
        <p:txBody>
          <a:bodyPr wrap="none" lIns="90244" tIns="45122" rIns="90244" bIns="45122">
            <a:spAutoFit/>
          </a:bodyPr>
          <a:lstStyle/>
          <a:p>
            <a:pPr defTabSz="900996"/>
            <a:r>
              <a:rPr lang="en-US" sz="1700" b="1" dirty="0">
                <a:latin typeface="Arial" charset="0"/>
              </a:rPr>
              <a:t>1. </a:t>
            </a:r>
            <a:r>
              <a:rPr lang="en-US" sz="1700" b="1" dirty="0" err="1">
                <a:latin typeface="Arial" charset="0"/>
              </a:rPr>
              <a:t>Tentukan</a:t>
            </a:r>
            <a:r>
              <a:rPr lang="en-US" sz="1700" b="1" dirty="0">
                <a:latin typeface="Arial" charset="0"/>
              </a:rPr>
              <a:t> </a:t>
            </a:r>
            <a:r>
              <a:rPr lang="en-US" sz="1700" b="1" dirty="0" err="1">
                <a:latin typeface="Arial" charset="0"/>
              </a:rPr>
              <a:t>nilai</a:t>
            </a:r>
            <a:r>
              <a:rPr lang="en-US" sz="1700" b="1" dirty="0">
                <a:latin typeface="Arial" charset="0"/>
              </a:rPr>
              <a:t> </a:t>
            </a:r>
            <a:r>
              <a:rPr lang="en-US" sz="1700" b="1" dirty="0" err="1">
                <a:latin typeface="Arial" charset="0"/>
              </a:rPr>
              <a:t>saat</a:t>
            </a:r>
            <a:r>
              <a:rPr lang="en-US" sz="1700" b="1" dirty="0">
                <a:latin typeface="Arial" charset="0"/>
              </a:rPr>
              <a:t> </a:t>
            </a:r>
            <a:r>
              <a:rPr lang="en-US" sz="1700" b="1" dirty="0" err="1">
                <a:latin typeface="Arial" charset="0"/>
              </a:rPr>
              <a:t>jatuh</a:t>
            </a:r>
            <a:r>
              <a:rPr lang="en-US" sz="1700" b="1" dirty="0">
                <a:latin typeface="Arial" charset="0"/>
              </a:rPr>
              <a:t> tempo</a:t>
            </a:r>
          </a:p>
        </p:txBody>
      </p:sp>
      <p:sp>
        <p:nvSpPr>
          <p:cNvPr id="138255" name="Text Box 15"/>
          <p:cNvSpPr txBox="1">
            <a:spLocks noChangeArrowheads="1"/>
          </p:cNvSpPr>
          <p:nvPr/>
        </p:nvSpPr>
        <p:spPr bwMode="auto">
          <a:xfrm>
            <a:off x="504599" y="1174750"/>
            <a:ext cx="2349382" cy="352735"/>
          </a:xfrm>
          <a:prstGeom prst="rect">
            <a:avLst/>
          </a:prstGeom>
          <a:noFill/>
          <a:ln w="9525">
            <a:noFill/>
            <a:miter lim="800000"/>
            <a:headEnd/>
            <a:tailEnd/>
          </a:ln>
        </p:spPr>
        <p:txBody>
          <a:bodyPr wrap="none" lIns="90244" tIns="45122" rIns="90244" bIns="45122">
            <a:spAutoFit/>
          </a:bodyPr>
          <a:lstStyle/>
          <a:p>
            <a:pPr defTabSz="900996"/>
            <a:r>
              <a:rPr lang="en-US" sz="1700" b="1" dirty="0">
                <a:latin typeface="Arial" charset="0"/>
              </a:rPr>
              <a:t>2. </a:t>
            </a:r>
            <a:r>
              <a:rPr lang="en-US" sz="1700" b="1" dirty="0" err="1">
                <a:latin typeface="Arial" charset="0"/>
              </a:rPr>
              <a:t>Tentukan</a:t>
            </a:r>
            <a:r>
              <a:rPr lang="en-US" sz="1700" b="1" dirty="0">
                <a:latin typeface="Arial" charset="0"/>
              </a:rPr>
              <a:t> discount</a:t>
            </a:r>
          </a:p>
        </p:txBody>
      </p:sp>
      <p:sp>
        <p:nvSpPr>
          <p:cNvPr id="138256" name="Text Box 16"/>
          <p:cNvSpPr txBox="1">
            <a:spLocks noChangeArrowheads="1"/>
          </p:cNvSpPr>
          <p:nvPr/>
        </p:nvSpPr>
        <p:spPr bwMode="auto">
          <a:xfrm>
            <a:off x="492125" y="1632479"/>
            <a:ext cx="3929943" cy="352735"/>
          </a:xfrm>
          <a:prstGeom prst="rect">
            <a:avLst/>
          </a:prstGeom>
          <a:noFill/>
          <a:ln w="9525">
            <a:noFill/>
            <a:miter lim="800000"/>
            <a:headEnd/>
            <a:tailEnd/>
          </a:ln>
        </p:spPr>
        <p:txBody>
          <a:bodyPr wrap="none" lIns="90244" tIns="45122" rIns="90244" bIns="45122">
            <a:spAutoFit/>
          </a:bodyPr>
          <a:lstStyle/>
          <a:p>
            <a:pPr defTabSz="900996"/>
            <a:r>
              <a:rPr lang="en-US" sz="1700" b="1" dirty="0">
                <a:latin typeface="Arial" charset="0"/>
              </a:rPr>
              <a:t>3. </a:t>
            </a:r>
            <a:r>
              <a:rPr lang="en-US" sz="1700" b="1" dirty="0" err="1">
                <a:latin typeface="Arial" charset="0"/>
              </a:rPr>
              <a:t>Tentukan</a:t>
            </a:r>
            <a:r>
              <a:rPr lang="en-US" sz="1700" b="1" dirty="0">
                <a:latin typeface="Arial" charset="0"/>
              </a:rPr>
              <a:t>  </a:t>
            </a:r>
            <a:r>
              <a:rPr lang="en-US" sz="1700" b="1" dirty="0" err="1">
                <a:latin typeface="Arial" charset="0"/>
              </a:rPr>
              <a:t>uang</a:t>
            </a:r>
            <a:r>
              <a:rPr lang="en-US" sz="1700" b="1" dirty="0">
                <a:latin typeface="Arial" charset="0"/>
              </a:rPr>
              <a:t> </a:t>
            </a:r>
            <a:r>
              <a:rPr lang="en-US" sz="1700" b="1" dirty="0" err="1">
                <a:latin typeface="Arial" charset="0"/>
              </a:rPr>
              <a:t>kas</a:t>
            </a:r>
            <a:r>
              <a:rPr lang="en-US" sz="1700" b="1" dirty="0">
                <a:latin typeface="Arial" charset="0"/>
              </a:rPr>
              <a:t> yang </a:t>
            </a:r>
            <a:r>
              <a:rPr lang="en-US" sz="1700" b="1" dirty="0" err="1">
                <a:latin typeface="Arial" charset="0"/>
              </a:rPr>
              <a:t>diterima</a:t>
            </a:r>
            <a:endParaRPr lang="en-US" sz="1700" dirty="0">
              <a:latin typeface="Arial" charset="0"/>
            </a:endParaRPr>
          </a:p>
        </p:txBody>
      </p:sp>
      <p:sp>
        <p:nvSpPr>
          <p:cNvPr id="138257" name="Text Box 17"/>
          <p:cNvSpPr txBox="1">
            <a:spLocks noChangeArrowheads="1"/>
          </p:cNvSpPr>
          <p:nvPr/>
        </p:nvSpPr>
        <p:spPr bwMode="auto">
          <a:xfrm>
            <a:off x="490991" y="2088886"/>
            <a:ext cx="1626557" cy="352735"/>
          </a:xfrm>
          <a:prstGeom prst="rect">
            <a:avLst/>
          </a:prstGeom>
          <a:noFill/>
          <a:ln w="9525">
            <a:noFill/>
            <a:miter lim="800000"/>
            <a:headEnd/>
            <a:tailEnd/>
          </a:ln>
        </p:spPr>
        <p:txBody>
          <a:bodyPr wrap="none" lIns="90244" tIns="45122" rIns="90244" bIns="45122">
            <a:spAutoFit/>
          </a:bodyPr>
          <a:lstStyle/>
          <a:p>
            <a:pPr defTabSz="900996"/>
            <a:r>
              <a:rPr lang="en-US" sz="1700" b="1" dirty="0">
                <a:latin typeface="Arial" charset="0"/>
              </a:rPr>
              <a:t>4. </a:t>
            </a:r>
            <a:r>
              <a:rPr lang="en-US" sz="1700" b="1" dirty="0" err="1">
                <a:latin typeface="Arial" charset="0"/>
              </a:rPr>
              <a:t>Buat</a:t>
            </a:r>
            <a:r>
              <a:rPr lang="en-US" sz="1700" b="1" dirty="0">
                <a:latin typeface="Arial" charset="0"/>
              </a:rPr>
              <a:t> </a:t>
            </a:r>
            <a:r>
              <a:rPr lang="en-US" sz="1700" b="1" dirty="0" err="1">
                <a:latin typeface="Arial" charset="0"/>
              </a:rPr>
              <a:t>Jurnal</a:t>
            </a:r>
            <a:endParaRPr lang="en-US" sz="1700" u="sng" dirty="0">
              <a:latin typeface="Arial" charset="0"/>
            </a:endParaRPr>
          </a:p>
        </p:txBody>
      </p:sp>
      <p:sp>
        <p:nvSpPr>
          <p:cNvPr id="13329" name="Rectangle 18"/>
          <p:cNvSpPr>
            <a:spLocks noChangeArrowheads="1"/>
          </p:cNvSpPr>
          <p:nvPr/>
        </p:nvSpPr>
        <p:spPr bwMode="auto">
          <a:xfrm>
            <a:off x="992188" y="4267730"/>
            <a:ext cx="8151812" cy="2399771"/>
          </a:xfrm>
          <a:prstGeom prst="rect">
            <a:avLst/>
          </a:prstGeom>
          <a:solidFill>
            <a:srgbClr val="FFFFCC">
              <a:alpha val="50195"/>
            </a:srgbClr>
          </a:solidFill>
          <a:ln w="9525">
            <a:solidFill>
              <a:srgbClr val="FF0000"/>
            </a:solidFill>
            <a:miter lim="800000"/>
            <a:headEnd/>
            <a:tailEnd/>
          </a:ln>
        </p:spPr>
        <p:txBody>
          <a:bodyPr lIns="77808" tIns="38904" rIns="77808" bIns="38904"/>
          <a:lstStyle/>
          <a:p>
            <a:pPr marL="388902" indent="-388902" defTabSz="777804"/>
            <a:endParaRPr lang="id-ID" sz="2100" dirty="0">
              <a:solidFill>
                <a:schemeClr val="tx2"/>
              </a:solidFill>
            </a:endParaRPr>
          </a:p>
        </p:txBody>
      </p:sp>
      <p:sp>
        <p:nvSpPr>
          <p:cNvPr id="138259" name="Text Box 19"/>
          <p:cNvSpPr txBox="1">
            <a:spLocks noChangeArrowheads="1"/>
          </p:cNvSpPr>
          <p:nvPr/>
        </p:nvSpPr>
        <p:spPr bwMode="auto">
          <a:xfrm>
            <a:off x="1316491" y="4389438"/>
            <a:ext cx="8046583" cy="414291"/>
          </a:xfrm>
          <a:prstGeom prst="rect">
            <a:avLst/>
          </a:prstGeom>
          <a:noFill/>
          <a:ln w="9525">
            <a:noFill/>
            <a:miter lim="800000"/>
            <a:headEnd/>
            <a:tailEnd/>
          </a:ln>
        </p:spPr>
        <p:txBody>
          <a:bodyPr wrap="none" lIns="90244" tIns="45122" rIns="90244" bIns="45122">
            <a:spAutoFit/>
          </a:bodyPr>
          <a:lstStyle/>
          <a:p>
            <a:pPr defTabSz="900996"/>
            <a:r>
              <a:rPr lang="en-US" sz="2100" b="1" dirty="0">
                <a:latin typeface="Arial" charset="0"/>
              </a:rPr>
              <a:t>Nominal </a:t>
            </a:r>
            <a:r>
              <a:rPr lang="en-US" sz="2100" b="1" dirty="0" err="1">
                <a:latin typeface="Arial" charset="0"/>
              </a:rPr>
              <a:t>piutang</a:t>
            </a:r>
            <a:r>
              <a:rPr lang="en-US" sz="2100" b="1" dirty="0">
                <a:latin typeface="Arial" charset="0"/>
              </a:rPr>
              <a:t> </a:t>
            </a:r>
            <a:r>
              <a:rPr lang="en-US" sz="2100" b="1" dirty="0" err="1">
                <a:latin typeface="Arial" charset="0"/>
              </a:rPr>
              <a:t>wesel</a:t>
            </a:r>
            <a:r>
              <a:rPr lang="en-US" sz="2100" b="1" dirty="0">
                <a:latin typeface="Arial" charset="0"/>
              </a:rPr>
              <a:t>		                            $  2,500</a:t>
            </a:r>
          </a:p>
        </p:txBody>
      </p:sp>
      <p:sp>
        <p:nvSpPr>
          <p:cNvPr id="138260" name="Text Box 20"/>
          <p:cNvSpPr txBox="1">
            <a:spLocks noChangeArrowheads="1"/>
          </p:cNvSpPr>
          <p:nvPr/>
        </p:nvSpPr>
        <p:spPr bwMode="auto">
          <a:xfrm>
            <a:off x="1344839" y="4800865"/>
            <a:ext cx="7890707" cy="414291"/>
          </a:xfrm>
          <a:prstGeom prst="rect">
            <a:avLst/>
          </a:prstGeom>
          <a:noFill/>
          <a:ln w="9525">
            <a:noFill/>
            <a:miter lim="800000"/>
            <a:headEnd/>
            <a:tailEnd/>
          </a:ln>
        </p:spPr>
        <p:txBody>
          <a:bodyPr wrap="none" lIns="90244" tIns="45122" rIns="90244" bIns="45122">
            <a:spAutoFit/>
          </a:bodyPr>
          <a:lstStyle/>
          <a:p>
            <a:pPr defTabSz="900996"/>
            <a:r>
              <a:rPr lang="en-US" sz="2100" dirty="0" err="1">
                <a:solidFill>
                  <a:schemeClr val="tx2"/>
                </a:solidFill>
              </a:rPr>
              <a:t>Bunga</a:t>
            </a:r>
            <a:r>
              <a:rPr lang="en-US" sz="2100" dirty="0">
                <a:solidFill>
                  <a:schemeClr val="tx2"/>
                </a:solidFill>
              </a:rPr>
              <a:t> 16 </a:t>
            </a:r>
            <a:r>
              <a:rPr lang="en-US" sz="2100" dirty="0" err="1">
                <a:solidFill>
                  <a:schemeClr val="tx2"/>
                </a:solidFill>
              </a:rPr>
              <a:t>Maret</a:t>
            </a:r>
            <a:r>
              <a:rPr lang="en-US" sz="2100" dirty="0">
                <a:solidFill>
                  <a:schemeClr val="tx2"/>
                </a:solidFill>
              </a:rPr>
              <a:t> </a:t>
            </a:r>
            <a:r>
              <a:rPr lang="en-US" sz="2100" dirty="0" err="1">
                <a:solidFill>
                  <a:schemeClr val="tx2"/>
                </a:solidFill>
              </a:rPr>
              <a:t>s.d</a:t>
            </a:r>
            <a:r>
              <a:rPr lang="en-US" sz="2100" dirty="0">
                <a:solidFill>
                  <a:schemeClr val="tx2"/>
                </a:solidFill>
              </a:rPr>
              <a:t>. 14 </a:t>
            </a:r>
            <a:r>
              <a:rPr lang="en-US" sz="2100" dirty="0" err="1">
                <a:solidFill>
                  <a:schemeClr val="tx2"/>
                </a:solidFill>
              </a:rPr>
              <a:t>Juni</a:t>
            </a:r>
            <a:r>
              <a:rPr lang="en-US" sz="2100" dirty="0">
                <a:solidFill>
                  <a:schemeClr val="tx2"/>
                </a:solidFill>
              </a:rPr>
              <a:t>  2001= 2,500 x 12 %x  90/360   </a:t>
            </a:r>
            <a:r>
              <a:rPr lang="en-US" sz="2100" u="sng" dirty="0">
                <a:solidFill>
                  <a:schemeClr val="tx2"/>
                </a:solidFill>
              </a:rPr>
              <a:t>$     75.00 +</a:t>
            </a:r>
          </a:p>
        </p:txBody>
      </p:sp>
      <p:sp>
        <p:nvSpPr>
          <p:cNvPr id="138261" name="Text Box 21"/>
          <p:cNvSpPr txBox="1">
            <a:spLocks noChangeArrowheads="1"/>
          </p:cNvSpPr>
          <p:nvPr/>
        </p:nvSpPr>
        <p:spPr bwMode="auto">
          <a:xfrm>
            <a:off x="1332367" y="5181865"/>
            <a:ext cx="7944312" cy="414291"/>
          </a:xfrm>
          <a:prstGeom prst="rect">
            <a:avLst/>
          </a:prstGeom>
          <a:noFill/>
          <a:ln w="9525">
            <a:noFill/>
            <a:miter lim="800000"/>
            <a:headEnd/>
            <a:tailEnd/>
          </a:ln>
        </p:spPr>
        <p:txBody>
          <a:bodyPr wrap="none" lIns="90244" tIns="45122" rIns="90244" bIns="45122">
            <a:spAutoFit/>
          </a:bodyPr>
          <a:lstStyle/>
          <a:p>
            <a:pPr defTabSz="900996"/>
            <a:r>
              <a:rPr lang="en-US" sz="2100" dirty="0" err="1">
                <a:solidFill>
                  <a:schemeClr val="tx2"/>
                </a:solidFill>
              </a:rPr>
              <a:t>Nilai</a:t>
            </a:r>
            <a:r>
              <a:rPr lang="en-US" sz="2100" dirty="0">
                <a:solidFill>
                  <a:schemeClr val="tx2"/>
                </a:solidFill>
              </a:rPr>
              <a:t> </a:t>
            </a:r>
            <a:r>
              <a:rPr lang="en-US" sz="2100" dirty="0" err="1">
                <a:solidFill>
                  <a:schemeClr val="tx2"/>
                </a:solidFill>
              </a:rPr>
              <a:t>pada</a:t>
            </a:r>
            <a:r>
              <a:rPr lang="en-US" sz="2100" dirty="0">
                <a:solidFill>
                  <a:schemeClr val="tx2"/>
                </a:solidFill>
              </a:rPr>
              <a:t> </a:t>
            </a:r>
            <a:r>
              <a:rPr lang="en-US" sz="2100" dirty="0" err="1">
                <a:solidFill>
                  <a:schemeClr val="tx2"/>
                </a:solidFill>
              </a:rPr>
              <a:t>jatuh</a:t>
            </a:r>
            <a:r>
              <a:rPr lang="en-US" sz="2100" dirty="0">
                <a:solidFill>
                  <a:schemeClr val="tx2"/>
                </a:solidFill>
              </a:rPr>
              <a:t> tempo					   $  2,575.00</a:t>
            </a:r>
          </a:p>
        </p:txBody>
      </p:sp>
      <p:sp>
        <p:nvSpPr>
          <p:cNvPr id="138262" name="Text Box 22"/>
          <p:cNvSpPr txBox="1">
            <a:spLocks noChangeArrowheads="1"/>
          </p:cNvSpPr>
          <p:nvPr/>
        </p:nvSpPr>
        <p:spPr bwMode="auto">
          <a:xfrm>
            <a:off x="1332367" y="5638271"/>
            <a:ext cx="7807800" cy="414291"/>
          </a:xfrm>
          <a:prstGeom prst="rect">
            <a:avLst/>
          </a:prstGeom>
          <a:noFill/>
          <a:ln w="9525">
            <a:noFill/>
            <a:miter lim="800000"/>
            <a:headEnd/>
            <a:tailEnd/>
          </a:ln>
        </p:spPr>
        <p:txBody>
          <a:bodyPr wrap="none" lIns="90244" tIns="45122" rIns="90244" bIns="45122">
            <a:spAutoFit/>
          </a:bodyPr>
          <a:lstStyle/>
          <a:p>
            <a:pPr defTabSz="900996"/>
            <a:r>
              <a:rPr lang="en-US" sz="2100" dirty="0">
                <a:solidFill>
                  <a:schemeClr val="tx2"/>
                </a:solidFill>
              </a:rPr>
              <a:t>Discount : 15 Mei </a:t>
            </a:r>
            <a:r>
              <a:rPr lang="en-US" sz="2100" dirty="0" err="1">
                <a:solidFill>
                  <a:schemeClr val="tx2"/>
                </a:solidFill>
              </a:rPr>
              <a:t>s.d</a:t>
            </a:r>
            <a:r>
              <a:rPr lang="en-US" sz="2100" dirty="0">
                <a:solidFill>
                  <a:schemeClr val="tx2"/>
                </a:solidFill>
              </a:rPr>
              <a:t>. 14 </a:t>
            </a:r>
            <a:r>
              <a:rPr lang="en-US" sz="2100" dirty="0" err="1">
                <a:solidFill>
                  <a:schemeClr val="tx2"/>
                </a:solidFill>
              </a:rPr>
              <a:t>Juni</a:t>
            </a:r>
            <a:r>
              <a:rPr lang="en-US" sz="2100" dirty="0">
                <a:solidFill>
                  <a:schemeClr val="tx2"/>
                </a:solidFill>
              </a:rPr>
              <a:t> 2001= 2,575 x 10 % x 30/360 </a:t>
            </a:r>
            <a:r>
              <a:rPr lang="en-US" sz="2100" u="sng" dirty="0">
                <a:solidFill>
                  <a:schemeClr val="tx2"/>
                </a:solidFill>
              </a:rPr>
              <a:t>       21.46 -</a:t>
            </a:r>
          </a:p>
        </p:txBody>
      </p:sp>
      <p:sp>
        <p:nvSpPr>
          <p:cNvPr id="138263" name="Text Box 23"/>
          <p:cNvSpPr txBox="1">
            <a:spLocks noChangeArrowheads="1"/>
          </p:cNvSpPr>
          <p:nvPr/>
        </p:nvSpPr>
        <p:spPr bwMode="auto">
          <a:xfrm>
            <a:off x="1332366" y="6096000"/>
            <a:ext cx="8431945" cy="414291"/>
          </a:xfrm>
          <a:prstGeom prst="rect">
            <a:avLst/>
          </a:prstGeom>
          <a:noFill/>
          <a:ln w="9525">
            <a:noFill/>
            <a:miter lim="800000"/>
            <a:headEnd/>
            <a:tailEnd/>
          </a:ln>
        </p:spPr>
        <p:txBody>
          <a:bodyPr wrap="none" lIns="90244" tIns="45122" rIns="90244" bIns="45122">
            <a:spAutoFit/>
          </a:bodyPr>
          <a:lstStyle/>
          <a:p>
            <a:pPr defTabSz="900996"/>
            <a:r>
              <a:rPr lang="en-US" sz="2100" dirty="0" err="1">
                <a:solidFill>
                  <a:schemeClr val="tx2"/>
                </a:solidFill>
              </a:rPr>
              <a:t>Jumlah</a:t>
            </a:r>
            <a:r>
              <a:rPr lang="en-US" sz="2100" dirty="0">
                <a:solidFill>
                  <a:schemeClr val="tx2"/>
                </a:solidFill>
              </a:rPr>
              <a:t> yang </a:t>
            </a:r>
            <a:r>
              <a:rPr lang="en-US" sz="2100" dirty="0" err="1">
                <a:solidFill>
                  <a:schemeClr val="tx2"/>
                </a:solidFill>
              </a:rPr>
              <a:t>diterima</a:t>
            </a:r>
            <a:r>
              <a:rPr lang="en-US" sz="2100" dirty="0">
                <a:solidFill>
                  <a:schemeClr val="tx2"/>
                </a:solidFill>
              </a:rPr>
              <a:t>					   $  2,553,54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8254"/>
                                        </p:tgtEl>
                                        <p:attrNameLst>
                                          <p:attrName>style.visibility</p:attrName>
                                        </p:attrNameLst>
                                      </p:cBhvr>
                                      <p:to>
                                        <p:strVal val="visible"/>
                                      </p:to>
                                    </p:set>
                                    <p:animEffect transition="in" filter="wipe(left)">
                                      <p:cBhvr>
                                        <p:cTn id="7" dur="2000"/>
                                        <p:tgtEl>
                                          <p:spTgt spid="13825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8255"/>
                                        </p:tgtEl>
                                        <p:attrNameLst>
                                          <p:attrName>style.visibility</p:attrName>
                                        </p:attrNameLst>
                                      </p:cBhvr>
                                      <p:to>
                                        <p:strVal val="visible"/>
                                      </p:to>
                                    </p:set>
                                    <p:animEffect transition="in" filter="wipe(left)">
                                      <p:cBhvr>
                                        <p:cTn id="12" dur="2000"/>
                                        <p:tgtEl>
                                          <p:spTgt spid="13825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8256"/>
                                        </p:tgtEl>
                                        <p:attrNameLst>
                                          <p:attrName>style.visibility</p:attrName>
                                        </p:attrNameLst>
                                      </p:cBhvr>
                                      <p:to>
                                        <p:strVal val="visible"/>
                                      </p:to>
                                    </p:set>
                                    <p:animEffect transition="in" filter="wipe(left)">
                                      <p:cBhvr>
                                        <p:cTn id="17" dur="2000"/>
                                        <p:tgtEl>
                                          <p:spTgt spid="13825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8257"/>
                                        </p:tgtEl>
                                        <p:attrNameLst>
                                          <p:attrName>style.visibility</p:attrName>
                                        </p:attrNameLst>
                                      </p:cBhvr>
                                      <p:to>
                                        <p:strVal val="visible"/>
                                      </p:to>
                                    </p:set>
                                    <p:animEffect transition="in" filter="wipe(left)">
                                      <p:cBhvr>
                                        <p:cTn id="22" dur="2000"/>
                                        <p:tgtEl>
                                          <p:spTgt spid="13825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8244"/>
                                        </p:tgtEl>
                                        <p:attrNameLst>
                                          <p:attrName>style.visibility</p:attrName>
                                        </p:attrNameLst>
                                      </p:cBhvr>
                                      <p:to>
                                        <p:strVal val="visible"/>
                                      </p:to>
                                    </p:set>
                                    <p:animEffect transition="in" filter="wipe(left)">
                                      <p:cBhvr>
                                        <p:cTn id="27" dur="500"/>
                                        <p:tgtEl>
                                          <p:spTgt spid="13824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8245"/>
                                        </p:tgtEl>
                                        <p:attrNameLst>
                                          <p:attrName>style.visibility</p:attrName>
                                        </p:attrNameLst>
                                      </p:cBhvr>
                                      <p:to>
                                        <p:strVal val="visible"/>
                                      </p:to>
                                    </p:set>
                                    <p:animEffect transition="in" filter="wipe(left)">
                                      <p:cBhvr>
                                        <p:cTn id="32" dur="500"/>
                                        <p:tgtEl>
                                          <p:spTgt spid="13824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38243"/>
                                        </p:tgtEl>
                                        <p:attrNameLst>
                                          <p:attrName>style.visibility</p:attrName>
                                        </p:attrNameLst>
                                      </p:cBhvr>
                                      <p:to>
                                        <p:strVal val="visible"/>
                                      </p:to>
                                    </p:set>
                                    <p:animEffect transition="in" filter="wipe(left)">
                                      <p:cBhvr>
                                        <p:cTn id="37" dur="2000"/>
                                        <p:tgtEl>
                                          <p:spTgt spid="13824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8259"/>
                                        </p:tgtEl>
                                        <p:attrNameLst>
                                          <p:attrName>style.visibility</p:attrName>
                                        </p:attrNameLst>
                                      </p:cBhvr>
                                      <p:to>
                                        <p:strVal val="visible"/>
                                      </p:to>
                                    </p:set>
                                    <p:animEffect transition="in" filter="wipe(left)">
                                      <p:cBhvr>
                                        <p:cTn id="42" dur="2000"/>
                                        <p:tgtEl>
                                          <p:spTgt spid="13825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38260"/>
                                        </p:tgtEl>
                                        <p:attrNameLst>
                                          <p:attrName>style.visibility</p:attrName>
                                        </p:attrNameLst>
                                      </p:cBhvr>
                                      <p:to>
                                        <p:strVal val="visible"/>
                                      </p:to>
                                    </p:set>
                                    <p:animEffect transition="in" filter="wipe(left)">
                                      <p:cBhvr>
                                        <p:cTn id="47" dur="2000"/>
                                        <p:tgtEl>
                                          <p:spTgt spid="13826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38261"/>
                                        </p:tgtEl>
                                        <p:attrNameLst>
                                          <p:attrName>style.visibility</p:attrName>
                                        </p:attrNameLst>
                                      </p:cBhvr>
                                      <p:to>
                                        <p:strVal val="visible"/>
                                      </p:to>
                                    </p:set>
                                    <p:animEffect transition="in" filter="wipe(left)">
                                      <p:cBhvr>
                                        <p:cTn id="52" dur="2000"/>
                                        <p:tgtEl>
                                          <p:spTgt spid="13826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38262"/>
                                        </p:tgtEl>
                                        <p:attrNameLst>
                                          <p:attrName>style.visibility</p:attrName>
                                        </p:attrNameLst>
                                      </p:cBhvr>
                                      <p:to>
                                        <p:strVal val="visible"/>
                                      </p:to>
                                    </p:set>
                                    <p:animEffect transition="in" filter="wipe(left)">
                                      <p:cBhvr>
                                        <p:cTn id="57" dur="2000"/>
                                        <p:tgtEl>
                                          <p:spTgt spid="13826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38263"/>
                                        </p:tgtEl>
                                        <p:attrNameLst>
                                          <p:attrName>style.visibility</p:attrName>
                                        </p:attrNameLst>
                                      </p:cBhvr>
                                      <p:to>
                                        <p:strVal val="visible"/>
                                      </p:to>
                                    </p:set>
                                    <p:animEffect transition="in" filter="wipe(left)">
                                      <p:cBhvr>
                                        <p:cTn id="62" dur="2000"/>
                                        <p:tgtEl>
                                          <p:spTgt spid="138263"/>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38248"/>
                                        </p:tgtEl>
                                        <p:attrNameLst>
                                          <p:attrName>style.visibility</p:attrName>
                                        </p:attrNameLst>
                                      </p:cBhvr>
                                      <p:to>
                                        <p:strVal val="visible"/>
                                      </p:to>
                                    </p:set>
                                    <p:animEffect transition="in" filter="wipe(left)">
                                      <p:cBhvr>
                                        <p:cTn id="67" dur="500"/>
                                        <p:tgtEl>
                                          <p:spTgt spid="138248"/>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138249"/>
                                        </p:tgtEl>
                                        <p:attrNameLst>
                                          <p:attrName>style.visibility</p:attrName>
                                        </p:attrNameLst>
                                      </p:cBhvr>
                                      <p:to>
                                        <p:strVal val="visible"/>
                                      </p:to>
                                    </p:set>
                                    <p:animEffect transition="in" filter="wipe(left)">
                                      <p:cBhvr>
                                        <p:cTn id="70" dur="500"/>
                                        <p:tgtEl>
                                          <p:spTgt spid="138249"/>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138250"/>
                                        </p:tgtEl>
                                        <p:attrNameLst>
                                          <p:attrName>style.visibility</p:attrName>
                                        </p:attrNameLst>
                                      </p:cBhvr>
                                      <p:to>
                                        <p:strVal val="visible"/>
                                      </p:to>
                                    </p:set>
                                    <p:animEffect transition="in" filter="wipe(left)">
                                      <p:cBhvr>
                                        <p:cTn id="75" dur="500"/>
                                        <p:tgtEl>
                                          <p:spTgt spid="138250"/>
                                        </p:tgtEl>
                                      </p:cBhvr>
                                    </p:animEffect>
                                  </p:childTnLst>
                                </p:cTn>
                              </p:par>
                              <p:par>
                                <p:cTn id="76" presetID="22" presetClass="entr" presetSubtype="8" fill="hold" grpId="0" nodeType="withEffect">
                                  <p:stCondLst>
                                    <p:cond delay="0"/>
                                  </p:stCondLst>
                                  <p:childTnLst>
                                    <p:set>
                                      <p:cBhvr>
                                        <p:cTn id="77" dur="1" fill="hold">
                                          <p:stCondLst>
                                            <p:cond delay="0"/>
                                          </p:stCondLst>
                                        </p:cTn>
                                        <p:tgtEl>
                                          <p:spTgt spid="138252"/>
                                        </p:tgtEl>
                                        <p:attrNameLst>
                                          <p:attrName>style.visibility</p:attrName>
                                        </p:attrNameLst>
                                      </p:cBhvr>
                                      <p:to>
                                        <p:strVal val="visible"/>
                                      </p:to>
                                    </p:set>
                                    <p:animEffect transition="in" filter="wipe(left)">
                                      <p:cBhvr>
                                        <p:cTn id="78" dur="500"/>
                                        <p:tgtEl>
                                          <p:spTgt spid="138252"/>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grpId="0" nodeType="clickEffect">
                                  <p:stCondLst>
                                    <p:cond delay="0"/>
                                  </p:stCondLst>
                                  <p:childTnLst>
                                    <p:set>
                                      <p:cBhvr>
                                        <p:cTn id="82" dur="1" fill="hold">
                                          <p:stCondLst>
                                            <p:cond delay="0"/>
                                          </p:stCondLst>
                                        </p:cTn>
                                        <p:tgtEl>
                                          <p:spTgt spid="138251"/>
                                        </p:tgtEl>
                                        <p:attrNameLst>
                                          <p:attrName>style.visibility</p:attrName>
                                        </p:attrNameLst>
                                      </p:cBhvr>
                                      <p:to>
                                        <p:strVal val="visible"/>
                                      </p:to>
                                    </p:set>
                                    <p:animEffect transition="in" filter="wipe(left)">
                                      <p:cBhvr>
                                        <p:cTn id="83" dur="500"/>
                                        <p:tgtEl>
                                          <p:spTgt spid="138251"/>
                                        </p:tgtEl>
                                      </p:cBhvr>
                                    </p:animEffect>
                                  </p:childTnLst>
                                </p:cTn>
                              </p:par>
                              <p:par>
                                <p:cTn id="84" presetID="22" presetClass="entr" presetSubtype="8" fill="hold" grpId="0" nodeType="withEffect">
                                  <p:stCondLst>
                                    <p:cond delay="0"/>
                                  </p:stCondLst>
                                  <p:childTnLst>
                                    <p:set>
                                      <p:cBhvr>
                                        <p:cTn id="85" dur="1" fill="hold">
                                          <p:stCondLst>
                                            <p:cond delay="0"/>
                                          </p:stCondLst>
                                        </p:cTn>
                                        <p:tgtEl>
                                          <p:spTgt spid="138253"/>
                                        </p:tgtEl>
                                        <p:attrNameLst>
                                          <p:attrName>style.visibility</p:attrName>
                                        </p:attrNameLst>
                                      </p:cBhvr>
                                      <p:to>
                                        <p:strVal val="visible"/>
                                      </p:to>
                                    </p:set>
                                    <p:animEffect transition="in" filter="wipe(left)">
                                      <p:cBhvr>
                                        <p:cTn id="86" dur="500"/>
                                        <p:tgtEl>
                                          <p:spTgt spid="138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animBg="1"/>
      <p:bldP spid="138244" grpId="0" animBg="1"/>
      <p:bldP spid="138245" grpId="0" animBg="1"/>
      <p:bldP spid="138248" grpId="0" animBg="1"/>
      <p:bldP spid="138249" grpId="0" animBg="1"/>
      <p:bldP spid="138250" grpId="0" animBg="1"/>
      <p:bldP spid="138251" grpId="0" animBg="1"/>
      <p:bldP spid="138252" grpId="0" animBg="1"/>
      <p:bldP spid="138253" grpId="0" animBg="1"/>
      <p:bldP spid="138254" grpId="0"/>
      <p:bldP spid="138255" grpId="0"/>
      <p:bldP spid="138256" grpId="0"/>
      <p:bldP spid="138257" grpId="0"/>
      <p:bldP spid="138259" grpId="0"/>
      <p:bldP spid="138260" grpId="0"/>
      <p:bldP spid="138261" grpId="0"/>
      <p:bldP spid="138262" grpId="0"/>
      <p:bldP spid="13826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0" y="0"/>
            <a:ext cx="8460241" cy="990865"/>
          </a:xfrm>
        </p:spPr>
        <p:txBody>
          <a:bodyPr/>
          <a:lstStyle/>
          <a:p>
            <a:pPr eaLnBrk="1" hangingPunct="1">
              <a:defRPr/>
            </a:pPr>
            <a:r>
              <a:rPr lang="id-ID" sz="2800" dirty="0" smtClean="0"/>
              <a:t>                      </a:t>
            </a:r>
            <a:r>
              <a:rPr lang="en-US" sz="2800" dirty="0" err="1" smtClean="0"/>
              <a:t>Jurnal</a:t>
            </a:r>
            <a:r>
              <a:rPr lang="en-US" sz="2500" dirty="0" smtClean="0"/>
              <a:t> </a:t>
            </a:r>
            <a:endParaRPr lang="id-ID" sz="2500" dirty="0"/>
          </a:p>
        </p:txBody>
      </p:sp>
      <p:graphicFrame>
        <p:nvGraphicFramePr>
          <p:cNvPr id="89148" name="Group 60"/>
          <p:cNvGraphicFramePr>
            <a:graphicFrameLocks noGrp="1"/>
          </p:cNvGraphicFramePr>
          <p:nvPr/>
        </p:nvGraphicFramePr>
        <p:xfrm>
          <a:off x="206376" y="5029729"/>
          <a:ext cx="8684759" cy="1599408"/>
        </p:xfrm>
        <a:graphic>
          <a:graphicData uri="http://schemas.openxmlformats.org/drawingml/2006/table">
            <a:tbl>
              <a:tblPr/>
              <a:tblGrid>
                <a:gridCol w="1064759"/>
                <a:gridCol w="3910919"/>
                <a:gridCol w="710974"/>
                <a:gridCol w="1500187"/>
                <a:gridCol w="1497920"/>
              </a:tblGrid>
              <a:tr h="456407">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Tgl</a:t>
                      </a:r>
                    </a:p>
                  </a:txBody>
                  <a:tcPr marL="73051" marR="73051"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Account/Rekening</a:t>
                      </a: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Ref</a:t>
                      </a: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Debit</a:t>
                      </a: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Kredit</a:t>
                      </a:r>
                    </a:p>
                  </a:txBody>
                  <a:tcPr marL="73051" marR="73051"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323">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9678">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   </a:t>
                      </a: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9123" name="Rectangle 35"/>
          <p:cNvSpPr>
            <a:spLocks noChangeArrowheads="1"/>
          </p:cNvSpPr>
          <p:nvPr/>
        </p:nvSpPr>
        <p:spPr bwMode="auto">
          <a:xfrm>
            <a:off x="3048000" y="3505729"/>
            <a:ext cx="5563054" cy="1218407"/>
          </a:xfrm>
          <a:prstGeom prst="rect">
            <a:avLst/>
          </a:prstGeom>
          <a:solidFill>
            <a:schemeClr val="accent1"/>
          </a:solidFill>
          <a:ln w="9525">
            <a:solidFill>
              <a:schemeClr val="tx1"/>
            </a:solidFill>
            <a:miter lim="800000"/>
            <a:headEnd/>
            <a:tailEnd/>
          </a:ln>
        </p:spPr>
        <p:txBody>
          <a:bodyPr lIns="77808" tIns="38904" rIns="77808" bIns="38904"/>
          <a:lstStyle/>
          <a:p>
            <a:pPr marL="388902" indent="-388902" defTabSz="777804"/>
            <a:r>
              <a:rPr lang="id-ID" sz="2100" dirty="0"/>
              <a:t>1. </a:t>
            </a:r>
            <a:endParaRPr lang="en-US" sz="2100" dirty="0"/>
          </a:p>
          <a:p>
            <a:pPr marL="388902" indent="-388902" defTabSz="777804"/>
            <a:r>
              <a:rPr lang="id-ID" sz="2100" dirty="0"/>
              <a:t>2. </a:t>
            </a:r>
          </a:p>
          <a:p>
            <a:pPr marL="388902" indent="-388902" defTabSz="777804"/>
            <a:r>
              <a:rPr lang="id-ID" sz="2100" dirty="0"/>
              <a:t>3. </a:t>
            </a:r>
          </a:p>
        </p:txBody>
      </p:sp>
      <p:sp>
        <p:nvSpPr>
          <p:cNvPr id="89124" name="Oval 36"/>
          <p:cNvSpPr>
            <a:spLocks noChangeArrowheads="1"/>
          </p:cNvSpPr>
          <p:nvPr/>
        </p:nvSpPr>
        <p:spPr bwMode="auto">
          <a:xfrm>
            <a:off x="0" y="3581136"/>
            <a:ext cx="2286000" cy="916781"/>
          </a:xfrm>
          <a:prstGeom prst="ellipse">
            <a:avLst/>
          </a:prstGeom>
          <a:solidFill>
            <a:schemeClr val="accent1"/>
          </a:solidFill>
          <a:ln w="9525">
            <a:solidFill>
              <a:schemeClr val="tx1"/>
            </a:solidFill>
            <a:round/>
            <a:headEnd/>
            <a:tailEnd/>
          </a:ln>
        </p:spPr>
        <p:txBody>
          <a:bodyPr lIns="0" tIns="38904" rIns="0" bIns="38904" anchor="ctr"/>
          <a:lstStyle/>
          <a:p>
            <a:pPr algn="ctr" defTabSz="777804"/>
            <a:r>
              <a:rPr lang="en-US" sz="2100" dirty="0" err="1"/>
              <a:t>Apa</a:t>
            </a:r>
            <a:r>
              <a:rPr lang="en-US" sz="2100" dirty="0"/>
              <a:t> </a:t>
            </a:r>
            <a:r>
              <a:rPr lang="en-US" sz="2100" dirty="0" err="1"/>
              <a:t>pengaruhnya</a:t>
            </a:r>
            <a:endParaRPr lang="en-US" sz="2100" dirty="0"/>
          </a:p>
        </p:txBody>
      </p:sp>
      <p:sp>
        <p:nvSpPr>
          <p:cNvPr id="89125" name="AutoShape 37"/>
          <p:cNvSpPr>
            <a:spLocks noChangeArrowheads="1"/>
          </p:cNvSpPr>
          <p:nvPr/>
        </p:nvSpPr>
        <p:spPr bwMode="auto">
          <a:xfrm>
            <a:off x="2056946" y="3810000"/>
            <a:ext cx="672420" cy="485511"/>
          </a:xfrm>
          <a:prstGeom prst="rightArrow">
            <a:avLst>
              <a:gd name="adj1" fmla="val 50000"/>
              <a:gd name="adj2" fmla="val 40395"/>
            </a:avLst>
          </a:prstGeom>
          <a:solidFill>
            <a:schemeClr val="accent1"/>
          </a:solidFill>
          <a:ln w="9525">
            <a:solidFill>
              <a:schemeClr val="tx1"/>
            </a:solidFill>
            <a:miter lim="800000"/>
            <a:headEnd/>
            <a:tailEnd/>
          </a:ln>
        </p:spPr>
        <p:txBody>
          <a:bodyPr wrap="none" lIns="69568" tIns="34784" rIns="69568" bIns="34784" anchor="ctr"/>
          <a:lstStyle/>
          <a:p>
            <a:endParaRPr lang="id-ID"/>
          </a:p>
        </p:txBody>
      </p:sp>
      <p:sp>
        <p:nvSpPr>
          <p:cNvPr id="14374" name="Text Box 41"/>
          <p:cNvSpPr txBox="1">
            <a:spLocks noChangeArrowheads="1"/>
          </p:cNvSpPr>
          <p:nvPr/>
        </p:nvSpPr>
        <p:spPr bwMode="auto">
          <a:xfrm>
            <a:off x="357158" y="285728"/>
            <a:ext cx="3857652" cy="401733"/>
          </a:xfrm>
          <a:prstGeom prst="rect">
            <a:avLst/>
          </a:prstGeom>
          <a:noFill/>
          <a:ln w="9525">
            <a:noFill/>
            <a:miter lim="800000"/>
            <a:headEnd/>
            <a:tailEnd/>
          </a:ln>
        </p:spPr>
        <p:txBody>
          <a:bodyPr wrap="square" lIns="77808" tIns="38904" rIns="77808" bIns="38904">
            <a:spAutoFit/>
          </a:bodyPr>
          <a:lstStyle/>
          <a:p>
            <a:pPr algn="ctr" defTabSz="777804"/>
            <a:r>
              <a:rPr lang="en-US" sz="2100" dirty="0" err="1"/>
              <a:t>Piutang</a:t>
            </a:r>
            <a:r>
              <a:rPr lang="en-US" sz="2100" dirty="0"/>
              <a:t> </a:t>
            </a:r>
            <a:r>
              <a:rPr lang="en-US" sz="2100" dirty="0" err="1"/>
              <a:t>wesel</a:t>
            </a:r>
            <a:r>
              <a:rPr lang="en-US" sz="2100" dirty="0"/>
              <a:t> </a:t>
            </a:r>
            <a:r>
              <a:rPr lang="en-US" sz="2100" dirty="0" err="1"/>
              <a:t>berkurang</a:t>
            </a:r>
            <a:r>
              <a:rPr lang="en-US" sz="2100" dirty="0"/>
              <a:t> $</a:t>
            </a:r>
            <a:r>
              <a:rPr lang="en-US" sz="2100" dirty="0" smtClean="0"/>
              <a:t>2,50</a:t>
            </a:r>
            <a:r>
              <a:rPr lang="id-ID" sz="2100" dirty="0" smtClean="0"/>
              <a:t> 0</a:t>
            </a:r>
            <a:endParaRPr lang="en-US" sz="2100" dirty="0"/>
          </a:p>
        </p:txBody>
      </p:sp>
      <p:sp>
        <p:nvSpPr>
          <p:cNvPr id="89130" name="Text Box 42"/>
          <p:cNvSpPr txBox="1">
            <a:spLocks noChangeArrowheads="1"/>
          </p:cNvSpPr>
          <p:nvPr/>
        </p:nvSpPr>
        <p:spPr bwMode="auto">
          <a:xfrm>
            <a:off x="3211286" y="3505729"/>
            <a:ext cx="2946617"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Kas</a:t>
            </a:r>
            <a:r>
              <a:rPr lang="en-US" sz="2100" dirty="0"/>
              <a:t> </a:t>
            </a:r>
            <a:r>
              <a:rPr lang="en-US" sz="2100" dirty="0" err="1"/>
              <a:t>bertambah</a:t>
            </a:r>
            <a:r>
              <a:rPr lang="en-US" sz="2100" dirty="0"/>
              <a:t> $2,553,54</a:t>
            </a:r>
          </a:p>
        </p:txBody>
      </p:sp>
      <p:sp>
        <p:nvSpPr>
          <p:cNvPr id="89131" name="Text Box 43"/>
          <p:cNvSpPr txBox="1">
            <a:spLocks noChangeArrowheads="1"/>
          </p:cNvSpPr>
          <p:nvPr/>
        </p:nvSpPr>
        <p:spPr bwMode="auto">
          <a:xfrm>
            <a:off x="3164796" y="3886729"/>
            <a:ext cx="3656363"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Piutang</a:t>
            </a:r>
            <a:r>
              <a:rPr lang="en-US" sz="2100" dirty="0"/>
              <a:t> </a:t>
            </a:r>
            <a:r>
              <a:rPr lang="en-US" sz="2100" dirty="0" err="1"/>
              <a:t>wesel</a:t>
            </a:r>
            <a:r>
              <a:rPr lang="en-US" sz="2100" dirty="0"/>
              <a:t> </a:t>
            </a:r>
            <a:r>
              <a:rPr lang="en-US" sz="2100" dirty="0" err="1"/>
              <a:t>berkurang</a:t>
            </a:r>
            <a:r>
              <a:rPr lang="en-US" sz="2100" dirty="0"/>
              <a:t> $2,500</a:t>
            </a:r>
          </a:p>
        </p:txBody>
      </p:sp>
      <p:sp>
        <p:nvSpPr>
          <p:cNvPr id="14377" name="Rectangle 44"/>
          <p:cNvSpPr>
            <a:spLocks noChangeArrowheads="1"/>
          </p:cNvSpPr>
          <p:nvPr/>
        </p:nvSpPr>
        <p:spPr bwMode="auto">
          <a:xfrm>
            <a:off x="285720" y="714356"/>
            <a:ext cx="8440964" cy="2590271"/>
          </a:xfrm>
          <a:prstGeom prst="rect">
            <a:avLst/>
          </a:prstGeom>
          <a:solidFill>
            <a:srgbClr val="FFFFCC">
              <a:alpha val="50195"/>
            </a:srgbClr>
          </a:solidFill>
          <a:ln w="9525">
            <a:solidFill>
              <a:srgbClr val="FF0000"/>
            </a:solidFill>
            <a:miter lim="800000"/>
            <a:headEnd/>
            <a:tailEnd/>
          </a:ln>
        </p:spPr>
        <p:txBody>
          <a:bodyPr lIns="77808" tIns="38904" rIns="77808" bIns="38904"/>
          <a:lstStyle/>
          <a:p>
            <a:pPr marL="388902" indent="-388902" defTabSz="777804"/>
            <a:endParaRPr lang="id-ID" sz="2100" dirty="0">
              <a:solidFill>
                <a:schemeClr val="tx2"/>
              </a:solidFill>
            </a:endParaRPr>
          </a:p>
        </p:txBody>
      </p:sp>
      <p:sp>
        <p:nvSpPr>
          <p:cNvPr id="89133" name="Text Box 45"/>
          <p:cNvSpPr txBox="1">
            <a:spLocks noChangeArrowheads="1"/>
          </p:cNvSpPr>
          <p:nvPr/>
        </p:nvSpPr>
        <p:spPr bwMode="auto">
          <a:xfrm>
            <a:off x="571472" y="785794"/>
            <a:ext cx="7929618" cy="352735"/>
          </a:xfrm>
          <a:prstGeom prst="rect">
            <a:avLst/>
          </a:prstGeom>
          <a:noFill/>
          <a:ln w="9525">
            <a:noFill/>
            <a:miter lim="800000"/>
            <a:headEnd/>
            <a:tailEnd/>
          </a:ln>
        </p:spPr>
        <p:txBody>
          <a:bodyPr wrap="square" lIns="90244" tIns="45122" rIns="90244" bIns="45122">
            <a:spAutoFit/>
          </a:bodyPr>
          <a:lstStyle/>
          <a:p>
            <a:pPr defTabSz="900996"/>
            <a:r>
              <a:rPr lang="en-US" sz="1700" b="1" dirty="0">
                <a:latin typeface="Arial" charset="0"/>
              </a:rPr>
              <a:t>Nominal </a:t>
            </a:r>
            <a:r>
              <a:rPr lang="en-US" sz="1700" b="1" dirty="0" err="1">
                <a:latin typeface="Arial" charset="0"/>
              </a:rPr>
              <a:t>piutang</a:t>
            </a:r>
            <a:r>
              <a:rPr lang="en-US" sz="1700" b="1" dirty="0">
                <a:latin typeface="Arial" charset="0"/>
              </a:rPr>
              <a:t> </a:t>
            </a:r>
            <a:r>
              <a:rPr lang="en-US" sz="1700" b="1" dirty="0" err="1">
                <a:latin typeface="Arial" charset="0"/>
              </a:rPr>
              <a:t>wesel</a:t>
            </a:r>
            <a:r>
              <a:rPr lang="en-US" sz="1700" b="1" dirty="0">
                <a:latin typeface="Arial" charset="0"/>
              </a:rPr>
              <a:t>				       </a:t>
            </a:r>
            <a:r>
              <a:rPr lang="id-ID" sz="1700" b="1" dirty="0" smtClean="0">
                <a:latin typeface="Arial" charset="0"/>
              </a:rPr>
              <a:t>     </a:t>
            </a:r>
            <a:r>
              <a:rPr lang="en-US" sz="1700" b="1" dirty="0" smtClean="0">
                <a:latin typeface="Arial" charset="0"/>
              </a:rPr>
              <a:t>       </a:t>
            </a:r>
            <a:r>
              <a:rPr lang="en-US" sz="1700" b="1" dirty="0">
                <a:latin typeface="Arial" charset="0"/>
              </a:rPr>
              <a:t>$  2,500</a:t>
            </a:r>
          </a:p>
        </p:txBody>
      </p:sp>
      <p:sp>
        <p:nvSpPr>
          <p:cNvPr id="89134" name="Text Box 46"/>
          <p:cNvSpPr txBox="1">
            <a:spLocks noChangeArrowheads="1"/>
          </p:cNvSpPr>
          <p:nvPr/>
        </p:nvSpPr>
        <p:spPr bwMode="auto">
          <a:xfrm>
            <a:off x="571472" y="1142984"/>
            <a:ext cx="8104612" cy="414291"/>
          </a:xfrm>
          <a:prstGeom prst="rect">
            <a:avLst/>
          </a:prstGeom>
          <a:noFill/>
          <a:ln w="9525">
            <a:noFill/>
            <a:miter lim="800000"/>
            <a:headEnd/>
            <a:tailEnd/>
          </a:ln>
        </p:spPr>
        <p:txBody>
          <a:bodyPr wrap="none" lIns="90244" tIns="45122" rIns="90244" bIns="45122">
            <a:spAutoFit/>
          </a:bodyPr>
          <a:lstStyle/>
          <a:p>
            <a:pPr defTabSz="900996"/>
            <a:r>
              <a:rPr lang="en-US" sz="2100" dirty="0" err="1">
                <a:solidFill>
                  <a:schemeClr val="tx2"/>
                </a:solidFill>
              </a:rPr>
              <a:t>Bunga</a:t>
            </a:r>
            <a:r>
              <a:rPr lang="en-US" sz="2100" dirty="0">
                <a:solidFill>
                  <a:schemeClr val="tx2"/>
                </a:solidFill>
              </a:rPr>
              <a:t> 16 </a:t>
            </a:r>
            <a:r>
              <a:rPr lang="en-US" sz="2100" dirty="0" err="1">
                <a:solidFill>
                  <a:schemeClr val="tx2"/>
                </a:solidFill>
              </a:rPr>
              <a:t>Maret</a:t>
            </a:r>
            <a:r>
              <a:rPr lang="en-US" sz="2100" dirty="0">
                <a:solidFill>
                  <a:schemeClr val="tx2"/>
                </a:solidFill>
              </a:rPr>
              <a:t> </a:t>
            </a:r>
            <a:r>
              <a:rPr lang="en-US" sz="2100" dirty="0" err="1">
                <a:solidFill>
                  <a:schemeClr val="tx2"/>
                </a:solidFill>
              </a:rPr>
              <a:t>s.d</a:t>
            </a:r>
            <a:r>
              <a:rPr lang="en-US" sz="2100" dirty="0">
                <a:solidFill>
                  <a:schemeClr val="tx2"/>
                </a:solidFill>
              </a:rPr>
              <a:t>. 14 </a:t>
            </a:r>
            <a:r>
              <a:rPr lang="en-US" sz="2100" dirty="0" err="1">
                <a:solidFill>
                  <a:schemeClr val="tx2"/>
                </a:solidFill>
              </a:rPr>
              <a:t>Juni</a:t>
            </a:r>
            <a:r>
              <a:rPr lang="en-US" sz="2100" dirty="0">
                <a:solidFill>
                  <a:schemeClr val="tx2"/>
                </a:solidFill>
              </a:rPr>
              <a:t>  2001= 2,500 x 12 %x  90/360	   </a:t>
            </a:r>
            <a:r>
              <a:rPr lang="en-US" sz="2100" u="sng" dirty="0">
                <a:solidFill>
                  <a:schemeClr val="tx2"/>
                </a:solidFill>
              </a:rPr>
              <a:t>$       75.00 +</a:t>
            </a:r>
          </a:p>
        </p:txBody>
      </p:sp>
      <p:sp>
        <p:nvSpPr>
          <p:cNvPr id="89135" name="Text Box 47"/>
          <p:cNvSpPr txBox="1">
            <a:spLocks noChangeArrowheads="1"/>
          </p:cNvSpPr>
          <p:nvPr/>
        </p:nvSpPr>
        <p:spPr bwMode="auto">
          <a:xfrm>
            <a:off x="714348" y="1571612"/>
            <a:ext cx="7944312" cy="414291"/>
          </a:xfrm>
          <a:prstGeom prst="rect">
            <a:avLst/>
          </a:prstGeom>
          <a:noFill/>
          <a:ln w="9525">
            <a:noFill/>
            <a:miter lim="800000"/>
            <a:headEnd/>
            <a:tailEnd/>
          </a:ln>
        </p:spPr>
        <p:txBody>
          <a:bodyPr wrap="none" lIns="90244" tIns="45122" rIns="90244" bIns="45122">
            <a:spAutoFit/>
          </a:bodyPr>
          <a:lstStyle/>
          <a:p>
            <a:pPr defTabSz="900996"/>
            <a:r>
              <a:rPr lang="en-US" sz="2100" dirty="0" err="1">
                <a:solidFill>
                  <a:schemeClr val="tx2"/>
                </a:solidFill>
              </a:rPr>
              <a:t>Nilai</a:t>
            </a:r>
            <a:r>
              <a:rPr lang="en-US" sz="2100" dirty="0">
                <a:solidFill>
                  <a:schemeClr val="tx2"/>
                </a:solidFill>
              </a:rPr>
              <a:t> </a:t>
            </a:r>
            <a:r>
              <a:rPr lang="en-US" sz="2100" dirty="0" err="1">
                <a:solidFill>
                  <a:schemeClr val="tx2"/>
                </a:solidFill>
              </a:rPr>
              <a:t>pada</a:t>
            </a:r>
            <a:r>
              <a:rPr lang="en-US" sz="2100" dirty="0">
                <a:solidFill>
                  <a:schemeClr val="tx2"/>
                </a:solidFill>
              </a:rPr>
              <a:t> </a:t>
            </a:r>
            <a:r>
              <a:rPr lang="en-US" sz="2100" dirty="0" err="1">
                <a:solidFill>
                  <a:schemeClr val="tx2"/>
                </a:solidFill>
              </a:rPr>
              <a:t>jatuh</a:t>
            </a:r>
            <a:r>
              <a:rPr lang="en-US" sz="2100" dirty="0">
                <a:solidFill>
                  <a:schemeClr val="tx2"/>
                </a:solidFill>
              </a:rPr>
              <a:t> tempo					   $  2,575.00</a:t>
            </a:r>
          </a:p>
        </p:txBody>
      </p:sp>
      <p:sp>
        <p:nvSpPr>
          <p:cNvPr id="89136" name="Text Box 48"/>
          <p:cNvSpPr txBox="1">
            <a:spLocks noChangeArrowheads="1"/>
          </p:cNvSpPr>
          <p:nvPr/>
        </p:nvSpPr>
        <p:spPr bwMode="auto">
          <a:xfrm>
            <a:off x="785786" y="2071678"/>
            <a:ext cx="8037030" cy="414291"/>
          </a:xfrm>
          <a:prstGeom prst="rect">
            <a:avLst/>
          </a:prstGeom>
          <a:noFill/>
          <a:ln w="9525">
            <a:noFill/>
            <a:miter lim="800000"/>
            <a:headEnd/>
            <a:tailEnd/>
          </a:ln>
        </p:spPr>
        <p:txBody>
          <a:bodyPr wrap="none" lIns="90244" tIns="45122" rIns="90244" bIns="45122">
            <a:spAutoFit/>
          </a:bodyPr>
          <a:lstStyle/>
          <a:p>
            <a:pPr defTabSz="900996"/>
            <a:r>
              <a:rPr lang="en-US" sz="2100" dirty="0">
                <a:solidFill>
                  <a:schemeClr val="tx2"/>
                </a:solidFill>
              </a:rPr>
              <a:t>Discount : 15 Mei </a:t>
            </a:r>
            <a:r>
              <a:rPr lang="en-US" sz="2100" dirty="0" err="1">
                <a:solidFill>
                  <a:schemeClr val="tx2"/>
                </a:solidFill>
              </a:rPr>
              <a:t>s.d</a:t>
            </a:r>
            <a:r>
              <a:rPr lang="en-US" sz="2100" dirty="0">
                <a:solidFill>
                  <a:schemeClr val="tx2"/>
                </a:solidFill>
              </a:rPr>
              <a:t>. 14 </a:t>
            </a:r>
            <a:r>
              <a:rPr lang="en-US" sz="2100" dirty="0" err="1">
                <a:solidFill>
                  <a:schemeClr val="tx2"/>
                </a:solidFill>
              </a:rPr>
              <a:t>Juni</a:t>
            </a:r>
            <a:r>
              <a:rPr lang="en-US" sz="2100" dirty="0">
                <a:solidFill>
                  <a:schemeClr val="tx2"/>
                </a:solidFill>
              </a:rPr>
              <a:t> 2001= 2,575 x 10 % x 30/3      </a:t>
            </a:r>
            <a:r>
              <a:rPr lang="en-US" sz="2100" u="sng" dirty="0">
                <a:solidFill>
                  <a:schemeClr val="tx2"/>
                </a:solidFill>
              </a:rPr>
              <a:t> $       21.46 -</a:t>
            </a:r>
          </a:p>
        </p:txBody>
      </p:sp>
      <p:sp>
        <p:nvSpPr>
          <p:cNvPr id="89137" name="Text Box 49"/>
          <p:cNvSpPr txBox="1">
            <a:spLocks noChangeArrowheads="1"/>
          </p:cNvSpPr>
          <p:nvPr/>
        </p:nvSpPr>
        <p:spPr bwMode="auto">
          <a:xfrm>
            <a:off x="712055" y="2571744"/>
            <a:ext cx="8431945" cy="414291"/>
          </a:xfrm>
          <a:prstGeom prst="rect">
            <a:avLst/>
          </a:prstGeom>
          <a:noFill/>
          <a:ln w="9525">
            <a:noFill/>
            <a:miter lim="800000"/>
            <a:headEnd/>
            <a:tailEnd/>
          </a:ln>
        </p:spPr>
        <p:txBody>
          <a:bodyPr wrap="none" lIns="90244" tIns="45122" rIns="90244" bIns="45122">
            <a:spAutoFit/>
          </a:bodyPr>
          <a:lstStyle/>
          <a:p>
            <a:pPr defTabSz="900996"/>
            <a:r>
              <a:rPr lang="en-US" sz="2100" dirty="0" err="1">
                <a:solidFill>
                  <a:schemeClr val="tx2"/>
                </a:solidFill>
              </a:rPr>
              <a:t>Jumlah</a:t>
            </a:r>
            <a:r>
              <a:rPr lang="en-US" sz="2100" dirty="0">
                <a:solidFill>
                  <a:schemeClr val="tx2"/>
                </a:solidFill>
              </a:rPr>
              <a:t> yang </a:t>
            </a:r>
            <a:r>
              <a:rPr lang="en-US" sz="2100" dirty="0" err="1">
                <a:solidFill>
                  <a:schemeClr val="tx2"/>
                </a:solidFill>
              </a:rPr>
              <a:t>diterima</a:t>
            </a:r>
            <a:r>
              <a:rPr lang="en-US" sz="2100" dirty="0">
                <a:solidFill>
                  <a:schemeClr val="tx2"/>
                </a:solidFill>
              </a:rPr>
              <a:t>					   $  2,553,54	 </a:t>
            </a:r>
          </a:p>
        </p:txBody>
      </p:sp>
      <p:sp>
        <p:nvSpPr>
          <p:cNvPr id="89138" name="Text Box 50"/>
          <p:cNvSpPr txBox="1">
            <a:spLocks noChangeArrowheads="1"/>
          </p:cNvSpPr>
          <p:nvPr/>
        </p:nvSpPr>
        <p:spPr bwMode="auto">
          <a:xfrm>
            <a:off x="3178402" y="4267729"/>
            <a:ext cx="4395284"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 </a:t>
            </a:r>
            <a:r>
              <a:rPr lang="en-US" sz="2100" dirty="0" err="1"/>
              <a:t>Pendapatan</a:t>
            </a:r>
            <a:r>
              <a:rPr lang="en-US" sz="2100" dirty="0"/>
              <a:t> </a:t>
            </a:r>
            <a:r>
              <a:rPr lang="en-US" sz="2100" dirty="0" err="1"/>
              <a:t>bunga</a:t>
            </a:r>
            <a:r>
              <a:rPr lang="en-US" sz="2100" dirty="0"/>
              <a:t>  </a:t>
            </a:r>
            <a:r>
              <a:rPr lang="en-US" sz="2100" dirty="0" err="1"/>
              <a:t>bertambah</a:t>
            </a:r>
            <a:r>
              <a:rPr lang="en-US" sz="2100" dirty="0"/>
              <a:t> $53.54</a:t>
            </a:r>
          </a:p>
        </p:txBody>
      </p:sp>
      <p:sp>
        <p:nvSpPr>
          <p:cNvPr id="89139" name="Text Box 51"/>
          <p:cNvSpPr txBox="1">
            <a:spLocks noChangeArrowheads="1"/>
          </p:cNvSpPr>
          <p:nvPr/>
        </p:nvSpPr>
        <p:spPr bwMode="auto">
          <a:xfrm>
            <a:off x="1309688" y="5410729"/>
            <a:ext cx="952546"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Kas</a:t>
            </a:r>
            <a:r>
              <a:rPr lang="en-US" sz="2100" dirty="0"/>
              <a:t>       </a:t>
            </a:r>
          </a:p>
        </p:txBody>
      </p:sp>
      <p:sp>
        <p:nvSpPr>
          <p:cNvPr id="89140" name="Text Box 52"/>
          <p:cNvSpPr txBox="1">
            <a:spLocks noChangeArrowheads="1"/>
          </p:cNvSpPr>
          <p:nvPr/>
        </p:nvSpPr>
        <p:spPr bwMode="auto">
          <a:xfrm>
            <a:off x="6311446" y="5410729"/>
            <a:ext cx="1535719"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2,553.54       </a:t>
            </a:r>
          </a:p>
        </p:txBody>
      </p:sp>
      <p:sp>
        <p:nvSpPr>
          <p:cNvPr id="89141" name="Text Box 53"/>
          <p:cNvSpPr txBox="1">
            <a:spLocks noChangeArrowheads="1"/>
          </p:cNvSpPr>
          <p:nvPr/>
        </p:nvSpPr>
        <p:spPr bwMode="auto">
          <a:xfrm>
            <a:off x="320903" y="5410730"/>
            <a:ext cx="950232" cy="724899"/>
          </a:xfrm>
          <a:prstGeom prst="rect">
            <a:avLst/>
          </a:prstGeom>
          <a:noFill/>
          <a:ln w="9525">
            <a:noFill/>
            <a:miter lim="800000"/>
            <a:headEnd/>
            <a:tailEnd/>
          </a:ln>
        </p:spPr>
        <p:txBody>
          <a:bodyPr lIns="77808" tIns="38904" rIns="77808" bIns="38904">
            <a:spAutoFit/>
          </a:bodyPr>
          <a:lstStyle/>
          <a:p>
            <a:pPr algn="ctr" defTabSz="777804"/>
            <a:r>
              <a:rPr lang="en-US" sz="2100" dirty="0"/>
              <a:t>Mei   15       </a:t>
            </a:r>
          </a:p>
        </p:txBody>
      </p:sp>
      <p:sp>
        <p:nvSpPr>
          <p:cNvPr id="89142" name="Text Box 54"/>
          <p:cNvSpPr txBox="1">
            <a:spLocks noChangeArrowheads="1"/>
          </p:cNvSpPr>
          <p:nvPr/>
        </p:nvSpPr>
        <p:spPr bwMode="auto">
          <a:xfrm>
            <a:off x="1553482" y="5791729"/>
            <a:ext cx="2097539"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Piutang</a:t>
            </a:r>
            <a:r>
              <a:rPr lang="en-US" sz="2100" dirty="0"/>
              <a:t> </a:t>
            </a:r>
            <a:r>
              <a:rPr lang="en-US" sz="2100" dirty="0" err="1"/>
              <a:t>wesel</a:t>
            </a:r>
            <a:r>
              <a:rPr lang="en-US" sz="2100" dirty="0"/>
              <a:t>       </a:t>
            </a:r>
          </a:p>
        </p:txBody>
      </p:sp>
      <p:sp>
        <p:nvSpPr>
          <p:cNvPr id="89143" name="Text Box 55"/>
          <p:cNvSpPr txBox="1">
            <a:spLocks noChangeArrowheads="1"/>
          </p:cNvSpPr>
          <p:nvPr/>
        </p:nvSpPr>
        <p:spPr bwMode="auto">
          <a:xfrm>
            <a:off x="7904616" y="5791729"/>
            <a:ext cx="1195883"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2,500       </a:t>
            </a:r>
          </a:p>
        </p:txBody>
      </p:sp>
      <p:sp>
        <p:nvSpPr>
          <p:cNvPr id="89144" name="Text Box 56"/>
          <p:cNvSpPr txBox="1">
            <a:spLocks noChangeArrowheads="1"/>
          </p:cNvSpPr>
          <p:nvPr/>
        </p:nvSpPr>
        <p:spPr bwMode="auto">
          <a:xfrm>
            <a:off x="1552349" y="6172729"/>
            <a:ext cx="2624029"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Pendapatan</a:t>
            </a:r>
            <a:r>
              <a:rPr lang="en-US" sz="2100" dirty="0"/>
              <a:t> </a:t>
            </a:r>
            <a:r>
              <a:rPr lang="en-US" sz="2100" dirty="0" err="1"/>
              <a:t>Bunga</a:t>
            </a:r>
            <a:r>
              <a:rPr lang="en-US" sz="2100" dirty="0"/>
              <a:t>       </a:t>
            </a:r>
          </a:p>
        </p:txBody>
      </p:sp>
      <p:sp>
        <p:nvSpPr>
          <p:cNvPr id="89145" name="Text Box 57"/>
          <p:cNvSpPr txBox="1">
            <a:spLocks noChangeArrowheads="1"/>
          </p:cNvSpPr>
          <p:nvPr/>
        </p:nvSpPr>
        <p:spPr bwMode="auto">
          <a:xfrm>
            <a:off x="8180161" y="6172729"/>
            <a:ext cx="1195883"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53.54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9133"/>
                                        </p:tgtEl>
                                        <p:attrNameLst>
                                          <p:attrName>style.visibility</p:attrName>
                                        </p:attrNameLst>
                                      </p:cBhvr>
                                      <p:to>
                                        <p:strVal val="visible"/>
                                      </p:to>
                                    </p:set>
                                    <p:animEffect transition="in" filter="wipe(left)">
                                      <p:cBhvr>
                                        <p:cTn id="7" dur="500"/>
                                        <p:tgtEl>
                                          <p:spTgt spid="891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9134"/>
                                        </p:tgtEl>
                                        <p:attrNameLst>
                                          <p:attrName>style.visibility</p:attrName>
                                        </p:attrNameLst>
                                      </p:cBhvr>
                                      <p:to>
                                        <p:strVal val="visible"/>
                                      </p:to>
                                    </p:set>
                                    <p:animEffect transition="in" filter="wipe(left)">
                                      <p:cBhvr>
                                        <p:cTn id="12" dur="500"/>
                                        <p:tgtEl>
                                          <p:spTgt spid="8913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9135"/>
                                        </p:tgtEl>
                                        <p:attrNameLst>
                                          <p:attrName>style.visibility</p:attrName>
                                        </p:attrNameLst>
                                      </p:cBhvr>
                                      <p:to>
                                        <p:strVal val="visible"/>
                                      </p:to>
                                    </p:set>
                                    <p:animEffect transition="in" filter="wipe(left)">
                                      <p:cBhvr>
                                        <p:cTn id="17" dur="500"/>
                                        <p:tgtEl>
                                          <p:spTgt spid="8913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9136"/>
                                        </p:tgtEl>
                                        <p:attrNameLst>
                                          <p:attrName>style.visibility</p:attrName>
                                        </p:attrNameLst>
                                      </p:cBhvr>
                                      <p:to>
                                        <p:strVal val="visible"/>
                                      </p:to>
                                    </p:set>
                                    <p:animEffect transition="in" filter="wipe(left)">
                                      <p:cBhvr>
                                        <p:cTn id="22" dur="500"/>
                                        <p:tgtEl>
                                          <p:spTgt spid="8913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9137"/>
                                        </p:tgtEl>
                                        <p:attrNameLst>
                                          <p:attrName>style.visibility</p:attrName>
                                        </p:attrNameLst>
                                      </p:cBhvr>
                                      <p:to>
                                        <p:strVal val="visible"/>
                                      </p:to>
                                    </p:set>
                                    <p:animEffect transition="in" filter="wipe(left)">
                                      <p:cBhvr>
                                        <p:cTn id="27" dur="500"/>
                                        <p:tgtEl>
                                          <p:spTgt spid="8913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9124"/>
                                        </p:tgtEl>
                                        <p:attrNameLst>
                                          <p:attrName>style.visibility</p:attrName>
                                        </p:attrNameLst>
                                      </p:cBhvr>
                                      <p:to>
                                        <p:strVal val="visible"/>
                                      </p:to>
                                    </p:set>
                                    <p:animEffect transition="in" filter="wipe(left)">
                                      <p:cBhvr>
                                        <p:cTn id="32" dur="500"/>
                                        <p:tgtEl>
                                          <p:spTgt spid="8912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89125"/>
                                        </p:tgtEl>
                                        <p:attrNameLst>
                                          <p:attrName>style.visibility</p:attrName>
                                        </p:attrNameLst>
                                      </p:cBhvr>
                                      <p:to>
                                        <p:strVal val="visible"/>
                                      </p:to>
                                    </p:set>
                                    <p:animEffect transition="in" filter="wipe(down)">
                                      <p:cBhvr>
                                        <p:cTn id="37" dur="500"/>
                                        <p:tgtEl>
                                          <p:spTgt spid="8912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9123"/>
                                        </p:tgtEl>
                                        <p:attrNameLst>
                                          <p:attrName>style.visibility</p:attrName>
                                        </p:attrNameLst>
                                      </p:cBhvr>
                                      <p:to>
                                        <p:strVal val="visible"/>
                                      </p:to>
                                    </p:set>
                                    <p:animEffect transition="in" filter="wipe(left)">
                                      <p:cBhvr>
                                        <p:cTn id="42" dur="500"/>
                                        <p:tgtEl>
                                          <p:spTgt spid="8912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89130"/>
                                        </p:tgtEl>
                                        <p:attrNameLst>
                                          <p:attrName>style.visibility</p:attrName>
                                        </p:attrNameLst>
                                      </p:cBhvr>
                                      <p:to>
                                        <p:strVal val="visible"/>
                                      </p:to>
                                    </p:set>
                                    <p:animEffect transition="in" filter="wipe(left)">
                                      <p:cBhvr>
                                        <p:cTn id="47" dur="500"/>
                                        <p:tgtEl>
                                          <p:spTgt spid="8913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89131"/>
                                        </p:tgtEl>
                                        <p:attrNameLst>
                                          <p:attrName>style.visibility</p:attrName>
                                        </p:attrNameLst>
                                      </p:cBhvr>
                                      <p:to>
                                        <p:strVal val="visible"/>
                                      </p:to>
                                    </p:set>
                                    <p:animEffect transition="in" filter="wipe(left)">
                                      <p:cBhvr>
                                        <p:cTn id="52" dur="500"/>
                                        <p:tgtEl>
                                          <p:spTgt spid="8913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89138"/>
                                        </p:tgtEl>
                                        <p:attrNameLst>
                                          <p:attrName>style.visibility</p:attrName>
                                        </p:attrNameLst>
                                      </p:cBhvr>
                                      <p:to>
                                        <p:strVal val="visible"/>
                                      </p:to>
                                    </p:set>
                                    <p:animEffect transition="in" filter="wipe(left)">
                                      <p:cBhvr>
                                        <p:cTn id="57" dur="500"/>
                                        <p:tgtEl>
                                          <p:spTgt spid="89138"/>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89148"/>
                                        </p:tgtEl>
                                        <p:attrNameLst>
                                          <p:attrName>style.visibility</p:attrName>
                                        </p:attrNameLst>
                                      </p:cBhvr>
                                      <p:to>
                                        <p:strVal val="visible"/>
                                      </p:to>
                                    </p:set>
                                    <p:animEffect transition="in" filter="wipe(left)">
                                      <p:cBhvr>
                                        <p:cTn id="62" dur="500"/>
                                        <p:tgtEl>
                                          <p:spTgt spid="89148"/>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89141"/>
                                        </p:tgtEl>
                                        <p:attrNameLst>
                                          <p:attrName>style.visibility</p:attrName>
                                        </p:attrNameLst>
                                      </p:cBhvr>
                                      <p:to>
                                        <p:strVal val="visible"/>
                                      </p:to>
                                    </p:set>
                                    <p:animEffect transition="in" filter="wipe(left)">
                                      <p:cBhvr>
                                        <p:cTn id="67" dur="500"/>
                                        <p:tgtEl>
                                          <p:spTgt spid="89141"/>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89139"/>
                                        </p:tgtEl>
                                        <p:attrNameLst>
                                          <p:attrName>style.visibility</p:attrName>
                                        </p:attrNameLst>
                                      </p:cBhvr>
                                      <p:to>
                                        <p:strVal val="visible"/>
                                      </p:to>
                                    </p:set>
                                    <p:animEffect transition="in" filter="wipe(left)">
                                      <p:cBhvr>
                                        <p:cTn id="72" dur="500"/>
                                        <p:tgtEl>
                                          <p:spTgt spid="89139"/>
                                        </p:tgtEl>
                                      </p:cBhvr>
                                    </p:animEffect>
                                  </p:childTnLst>
                                </p:cTn>
                              </p:par>
                            </p:childTnLst>
                          </p:cTn>
                        </p:par>
                        <p:par>
                          <p:cTn id="73" fill="hold">
                            <p:stCondLst>
                              <p:cond delay="500"/>
                            </p:stCondLst>
                            <p:childTnLst>
                              <p:par>
                                <p:cTn id="74" presetID="22" presetClass="entr" presetSubtype="8" fill="hold" grpId="0" nodeType="afterEffect">
                                  <p:stCondLst>
                                    <p:cond delay="0"/>
                                  </p:stCondLst>
                                  <p:childTnLst>
                                    <p:set>
                                      <p:cBhvr>
                                        <p:cTn id="75" dur="1" fill="hold">
                                          <p:stCondLst>
                                            <p:cond delay="0"/>
                                          </p:stCondLst>
                                        </p:cTn>
                                        <p:tgtEl>
                                          <p:spTgt spid="89140"/>
                                        </p:tgtEl>
                                        <p:attrNameLst>
                                          <p:attrName>style.visibility</p:attrName>
                                        </p:attrNameLst>
                                      </p:cBhvr>
                                      <p:to>
                                        <p:strVal val="visible"/>
                                      </p:to>
                                    </p:set>
                                    <p:animEffect transition="in" filter="wipe(left)">
                                      <p:cBhvr>
                                        <p:cTn id="76" dur="500"/>
                                        <p:tgtEl>
                                          <p:spTgt spid="89140"/>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grpId="0" nodeType="clickEffect">
                                  <p:stCondLst>
                                    <p:cond delay="0"/>
                                  </p:stCondLst>
                                  <p:childTnLst>
                                    <p:set>
                                      <p:cBhvr>
                                        <p:cTn id="80" dur="1" fill="hold">
                                          <p:stCondLst>
                                            <p:cond delay="0"/>
                                          </p:stCondLst>
                                        </p:cTn>
                                        <p:tgtEl>
                                          <p:spTgt spid="89142"/>
                                        </p:tgtEl>
                                        <p:attrNameLst>
                                          <p:attrName>style.visibility</p:attrName>
                                        </p:attrNameLst>
                                      </p:cBhvr>
                                      <p:to>
                                        <p:strVal val="visible"/>
                                      </p:to>
                                    </p:set>
                                    <p:animEffect transition="in" filter="wipe(left)">
                                      <p:cBhvr>
                                        <p:cTn id="81" dur="500"/>
                                        <p:tgtEl>
                                          <p:spTgt spid="89142"/>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grpId="0" nodeType="clickEffect">
                                  <p:stCondLst>
                                    <p:cond delay="0"/>
                                  </p:stCondLst>
                                  <p:childTnLst>
                                    <p:set>
                                      <p:cBhvr>
                                        <p:cTn id="85" dur="1" fill="hold">
                                          <p:stCondLst>
                                            <p:cond delay="0"/>
                                          </p:stCondLst>
                                        </p:cTn>
                                        <p:tgtEl>
                                          <p:spTgt spid="89143"/>
                                        </p:tgtEl>
                                        <p:attrNameLst>
                                          <p:attrName>style.visibility</p:attrName>
                                        </p:attrNameLst>
                                      </p:cBhvr>
                                      <p:to>
                                        <p:strVal val="visible"/>
                                      </p:to>
                                    </p:set>
                                    <p:animEffect transition="in" filter="wipe(left)">
                                      <p:cBhvr>
                                        <p:cTn id="86" dur="500"/>
                                        <p:tgtEl>
                                          <p:spTgt spid="89143"/>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89144"/>
                                        </p:tgtEl>
                                        <p:attrNameLst>
                                          <p:attrName>style.visibility</p:attrName>
                                        </p:attrNameLst>
                                      </p:cBhvr>
                                      <p:to>
                                        <p:strVal val="visible"/>
                                      </p:to>
                                    </p:set>
                                    <p:animEffect transition="in" filter="wipe(left)">
                                      <p:cBhvr>
                                        <p:cTn id="91" dur="500"/>
                                        <p:tgtEl>
                                          <p:spTgt spid="89144"/>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8" fill="hold" grpId="0" nodeType="clickEffect">
                                  <p:stCondLst>
                                    <p:cond delay="0"/>
                                  </p:stCondLst>
                                  <p:childTnLst>
                                    <p:set>
                                      <p:cBhvr>
                                        <p:cTn id="95" dur="1" fill="hold">
                                          <p:stCondLst>
                                            <p:cond delay="0"/>
                                          </p:stCondLst>
                                        </p:cTn>
                                        <p:tgtEl>
                                          <p:spTgt spid="89145"/>
                                        </p:tgtEl>
                                        <p:attrNameLst>
                                          <p:attrName>style.visibility</p:attrName>
                                        </p:attrNameLst>
                                      </p:cBhvr>
                                      <p:to>
                                        <p:strVal val="visible"/>
                                      </p:to>
                                    </p:set>
                                    <p:animEffect transition="in" filter="wipe(left)">
                                      <p:cBhvr>
                                        <p:cTn id="96" dur="500"/>
                                        <p:tgtEl>
                                          <p:spTgt spid="89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123" grpId="0" animBg="1" autoUpdateAnimBg="0"/>
      <p:bldP spid="89124" grpId="0" animBg="1" autoUpdateAnimBg="0"/>
      <p:bldP spid="89125" grpId="0" animBg="1"/>
      <p:bldP spid="89130" grpId="0" autoUpdateAnimBg="0"/>
      <p:bldP spid="89131" grpId="0" autoUpdateAnimBg="0"/>
      <p:bldP spid="89133" grpId="0" autoUpdateAnimBg="0"/>
      <p:bldP spid="89134" grpId="0" autoUpdateAnimBg="0"/>
      <p:bldP spid="89135" grpId="0" autoUpdateAnimBg="0"/>
      <p:bldP spid="89136" grpId="0" autoUpdateAnimBg="0"/>
      <p:bldP spid="89137" grpId="0" autoUpdateAnimBg="0"/>
      <p:bldP spid="89138" grpId="0" autoUpdateAnimBg="0"/>
      <p:bldP spid="89139" grpId="0" autoUpdateAnimBg="0"/>
      <p:bldP spid="89140" grpId="0" autoUpdateAnimBg="0"/>
      <p:bldP spid="89141" grpId="0" autoUpdateAnimBg="0"/>
      <p:bldP spid="89142" grpId="0" autoUpdateAnimBg="0"/>
      <p:bldP spid="89143" grpId="0" autoUpdateAnimBg="0"/>
      <p:bldP spid="89144" grpId="0" autoUpdateAnimBg="0"/>
      <p:bldP spid="89145"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0350" name="Group 62"/>
          <p:cNvGraphicFramePr>
            <a:graphicFrameLocks noGrp="1"/>
          </p:cNvGraphicFramePr>
          <p:nvPr/>
        </p:nvGraphicFramePr>
        <p:xfrm>
          <a:off x="206376" y="5029729"/>
          <a:ext cx="8684759" cy="1599408"/>
        </p:xfrm>
        <a:graphic>
          <a:graphicData uri="http://schemas.openxmlformats.org/drawingml/2006/table">
            <a:tbl>
              <a:tblPr/>
              <a:tblGrid>
                <a:gridCol w="1064759"/>
                <a:gridCol w="3910919"/>
                <a:gridCol w="710974"/>
                <a:gridCol w="1500187"/>
                <a:gridCol w="1497920"/>
              </a:tblGrid>
              <a:tr h="456407">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Tgl</a:t>
                      </a:r>
                    </a:p>
                  </a:txBody>
                  <a:tcPr marL="73051" marR="73051"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Account/Rekening</a:t>
                      </a: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Ref</a:t>
                      </a: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Debit</a:t>
                      </a: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Kredit</a:t>
                      </a:r>
                    </a:p>
                  </a:txBody>
                  <a:tcPr marL="73051" marR="73051"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323">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9678">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   </a:t>
                      </a: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0324" name="Oval 36"/>
          <p:cNvSpPr>
            <a:spLocks noChangeArrowheads="1"/>
          </p:cNvSpPr>
          <p:nvPr/>
        </p:nvSpPr>
        <p:spPr bwMode="auto">
          <a:xfrm>
            <a:off x="3048000" y="1905000"/>
            <a:ext cx="2612571" cy="508000"/>
          </a:xfrm>
          <a:prstGeom prst="ellipse">
            <a:avLst/>
          </a:prstGeom>
          <a:solidFill>
            <a:schemeClr val="accent1"/>
          </a:solidFill>
          <a:ln w="9525">
            <a:solidFill>
              <a:schemeClr val="tx1"/>
            </a:solidFill>
            <a:round/>
            <a:headEnd/>
            <a:tailEnd/>
          </a:ln>
        </p:spPr>
        <p:txBody>
          <a:bodyPr lIns="0" tIns="38904" rIns="0" bIns="38904" anchor="ctr"/>
          <a:lstStyle/>
          <a:p>
            <a:pPr algn="ctr" defTabSz="777804"/>
            <a:r>
              <a:rPr lang="en-US" sz="2100" dirty="0" err="1"/>
              <a:t>Apa</a:t>
            </a:r>
            <a:r>
              <a:rPr lang="en-US" sz="2100" dirty="0"/>
              <a:t> </a:t>
            </a:r>
            <a:r>
              <a:rPr lang="en-US" sz="2100" dirty="0" err="1"/>
              <a:t>pengaruhnya</a:t>
            </a:r>
            <a:endParaRPr lang="en-US" sz="2100" dirty="0"/>
          </a:p>
        </p:txBody>
      </p:sp>
      <p:sp>
        <p:nvSpPr>
          <p:cNvPr id="140325" name="AutoShape 37"/>
          <p:cNvSpPr>
            <a:spLocks noChangeArrowheads="1"/>
          </p:cNvSpPr>
          <p:nvPr/>
        </p:nvSpPr>
        <p:spPr bwMode="auto">
          <a:xfrm rot="5400000">
            <a:off x="3918479" y="2724074"/>
            <a:ext cx="783167" cy="415018"/>
          </a:xfrm>
          <a:prstGeom prst="rightArrow">
            <a:avLst>
              <a:gd name="adj1" fmla="val 50000"/>
              <a:gd name="adj2" fmla="val 40437"/>
            </a:avLst>
          </a:prstGeom>
          <a:solidFill>
            <a:schemeClr val="accent1"/>
          </a:solidFill>
          <a:ln w="9525">
            <a:solidFill>
              <a:schemeClr val="tx1"/>
            </a:solidFill>
            <a:miter lim="800000"/>
            <a:headEnd/>
            <a:tailEnd/>
          </a:ln>
        </p:spPr>
        <p:txBody>
          <a:bodyPr wrap="none" lIns="69568" tIns="34784" rIns="69568" bIns="34784" anchor="ctr"/>
          <a:lstStyle/>
          <a:p>
            <a:endParaRPr lang="id-ID"/>
          </a:p>
        </p:txBody>
      </p:sp>
      <p:sp>
        <p:nvSpPr>
          <p:cNvPr id="140327" name="Text Box 39"/>
          <p:cNvSpPr txBox="1">
            <a:spLocks noChangeArrowheads="1"/>
          </p:cNvSpPr>
          <p:nvPr/>
        </p:nvSpPr>
        <p:spPr bwMode="auto">
          <a:xfrm>
            <a:off x="404813" y="3505729"/>
            <a:ext cx="5709681"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1 </a:t>
            </a:r>
            <a:r>
              <a:rPr lang="en-US" sz="2100" dirty="0" err="1"/>
              <a:t>Timbul</a:t>
            </a:r>
            <a:r>
              <a:rPr lang="en-US" sz="2100" dirty="0"/>
              <a:t> </a:t>
            </a:r>
            <a:r>
              <a:rPr lang="en-US" sz="2100" dirty="0" err="1"/>
              <a:t>piutang</a:t>
            </a:r>
            <a:r>
              <a:rPr lang="en-US" sz="2100" dirty="0"/>
              <a:t> </a:t>
            </a:r>
            <a:r>
              <a:rPr lang="en-US" sz="2100" dirty="0" err="1"/>
              <a:t>usaha</a:t>
            </a:r>
            <a:r>
              <a:rPr lang="en-US" sz="2100" dirty="0"/>
              <a:t> </a:t>
            </a:r>
            <a:r>
              <a:rPr lang="en-US" sz="2100" dirty="0" err="1"/>
              <a:t>ke</a:t>
            </a:r>
            <a:r>
              <a:rPr lang="en-US" sz="2100" dirty="0"/>
              <a:t> </a:t>
            </a:r>
            <a:r>
              <a:rPr lang="en-US" sz="2100" dirty="0" err="1"/>
              <a:t>penerbit</a:t>
            </a:r>
            <a:r>
              <a:rPr lang="en-US" sz="2100" dirty="0"/>
              <a:t> </a:t>
            </a:r>
            <a:r>
              <a:rPr lang="en-US" sz="2100" dirty="0" err="1"/>
              <a:t>promes</a:t>
            </a:r>
            <a:r>
              <a:rPr lang="en-US" sz="2100" dirty="0"/>
              <a:t> $2,575</a:t>
            </a:r>
          </a:p>
        </p:txBody>
      </p:sp>
      <p:sp>
        <p:nvSpPr>
          <p:cNvPr id="140328" name="Text Box 40"/>
          <p:cNvSpPr txBox="1">
            <a:spLocks noChangeArrowheads="1"/>
          </p:cNvSpPr>
          <p:nvPr/>
        </p:nvSpPr>
        <p:spPr bwMode="auto">
          <a:xfrm>
            <a:off x="500063" y="4208199"/>
            <a:ext cx="2775866"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2. </a:t>
            </a:r>
            <a:r>
              <a:rPr lang="en-US" sz="2100" dirty="0" err="1"/>
              <a:t>Kas</a:t>
            </a:r>
            <a:r>
              <a:rPr lang="en-US" sz="2100" dirty="0"/>
              <a:t> </a:t>
            </a:r>
            <a:r>
              <a:rPr lang="en-US" sz="2100" dirty="0" err="1"/>
              <a:t>berkurang</a:t>
            </a:r>
            <a:r>
              <a:rPr lang="en-US" sz="2100" dirty="0"/>
              <a:t> $2,575</a:t>
            </a:r>
          </a:p>
        </p:txBody>
      </p:sp>
      <p:sp>
        <p:nvSpPr>
          <p:cNvPr id="140336" name="Text Box 48"/>
          <p:cNvSpPr txBox="1">
            <a:spLocks noChangeArrowheads="1"/>
          </p:cNvSpPr>
          <p:nvPr/>
        </p:nvSpPr>
        <p:spPr bwMode="auto">
          <a:xfrm>
            <a:off x="1322161" y="5410729"/>
            <a:ext cx="1409018"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Piutang</a:t>
            </a:r>
            <a:r>
              <a:rPr lang="en-US" sz="2100" dirty="0"/>
              <a:t>       </a:t>
            </a:r>
          </a:p>
        </p:txBody>
      </p:sp>
      <p:sp>
        <p:nvSpPr>
          <p:cNvPr id="140337" name="Text Box 49"/>
          <p:cNvSpPr txBox="1">
            <a:spLocks noChangeArrowheads="1"/>
          </p:cNvSpPr>
          <p:nvPr/>
        </p:nvSpPr>
        <p:spPr bwMode="auto">
          <a:xfrm>
            <a:off x="6499679" y="5410729"/>
            <a:ext cx="1195883"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2,575       </a:t>
            </a:r>
          </a:p>
        </p:txBody>
      </p:sp>
      <p:sp>
        <p:nvSpPr>
          <p:cNvPr id="140338" name="Text Box 50"/>
          <p:cNvSpPr txBox="1">
            <a:spLocks noChangeArrowheads="1"/>
          </p:cNvSpPr>
          <p:nvPr/>
        </p:nvSpPr>
        <p:spPr bwMode="auto">
          <a:xfrm>
            <a:off x="320903" y="5410729"/>
            <a:ext cx="950232" cy="724899"/>
          </a:xfrm>
          <a:prstGeom prst="rect">
            <a:avLst/>
          </a:prstGeom>
          <a:noFill/>
          <a:ln w="9525">
            <a:noFill/>
            <a:miter lim="800000"/>
            <a:headEnd/>
            <a:tailEnd/>
          </a:ln>
        </p:spPr>
        <p:txBody>
          <a:bodyPr lIns="77808" tIns="38904" rIns="77808" bIns="38904">
            <a:spAutoFit/>
          </a:bodyPr>
          <a:lstStyle/>
          <a:p>
            <a:pPr algn="ctr" defTabSz="777804"/>
            <a:r>
              <a:rPr lang="en-US" sz="2100" dirty="0" err="1"/>
              <a:t>Juni</a:t>
            </a:r>
            <a:r>
              <a:rPr lang="en-US" sz="2100" dirty="0"/>
              <a:t>  14       </a:t>
            </a:r>
          </a:p>
        </p:txBody>
      </p:sp>
      <p:sp>
        <p:nvSpPr>
          <p:cNvPr id="140339" name="Text Box 51"/>
          <p:cNvSpPr txBox="1">
            <a:spLocks noChangeArrowheads="1"/>
          </p:cNvSpPr>
          <p:nvPr/>
        </p:nvSpPr>
        <p:spPr bwMode="auto">
          <a:xfrm>
            <a:off x="1611313" y="5791729"/>
            <a:ext cx="952546"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Kas</a:t>
            </a:r>
            <a:r>
              <a:rPr lang="en-US" sz="2100" dirty="0"/>
              <a:t>       </a:t>
            </a:r>
          </a:p>
        </p:txBody>
      </p:sp>
      <p:sp>
        <p:nvSpPr>
          <p:cNvPr id="140340" name="Text Box 52"/>
          <p:cNvSpPr txBox="1">
            <a:spLocks noChangeArrowheads="1"/>
          </p:cNvSpPr>
          <p:nvPr/>
        </p:nvSpPr>
        <p:spPr bwMode="auto">
          <a:xfrm>
            <a:off x="7904616" y="5791729"/>
            <a:ext cx="1195883"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2,575       </a:t>
            </a:r>
          </a:p>
        </p:txBody>
      </p:sp>
      <p:sp>
        <p:nvSpPr>
          <p:cNvPr id="15403" name="Rectangle 55"/>
          <p:cNvSpPr>
            <a:spLocks noChangeArrowheads="1"/>
          </p:cNvSpPr>
          <p:nvPr/>
        </p:nvSpPr>
        <p:spPr bwMode="auto">
          <a:xfrm>
            <a:off x="151947" y="63501"/>
            <a:ext cx="8459107" cy="1600729"/>
          </a:xfrm>
          <a:prstGeom prst="rect">
            <a:avLst/>
          </a:prstGeom>
          <a:solidFill>
            <a:srgbClr val="FFFFCC">
              <a:alpha val="50195"/>
            </a:srgbClr>
          </a:solidFill>
          <a:ln w="9525">
            <a:solidFill>
              <a:srgbClr val="FF0000"/>
            </a:solidFill>
            <a:miter lim="800000"/>
            <a:headEnd/>
            <a:tailEnd/>
          </a:ln>
        </p:spPr>
        <p:txBody>
          <a:bodyPr lIns="77808" tIns="38904" rIns="77808" bIns="38904" anchor="ctr"/>
          <a:lstStyle/>
          <a:p>
            <a:pPr algn="ctr" defTabSz="777804"/>
            <a:r>
              <a:rPr lang="en-US" sz="2100" dirty="0" err="1">
                <a:solidFill>
                  <a:schemeClr val="tx2"/>
                </a:solidFill>
                <a:cs typeface="Times New Roman" pitchFamily="18" charset="0"/>
              </a:rPr>
              <a:t>Pada</a:t>
            </a:r>
            <a:r>
              <a:rPr lang="en-US" sz="2100" dirty="0">
                <a:solidFill>
                  <a:schemeClr val="tx2"/>
                </a:solidFill>
                <a:cs typeface="Times New Roman" pitchFamily="18" charset="0"/>
              </a:rPr>
              <a:t> </a:t>
            </a:r>
            <a:r>
              <a:rPr lang="en-US" sz="2100" dirty="0" err="1">
                <a:solidFill>
                  <a:schemeClr val="tx2"/>
                </a:solidFill>
                <a:cs typeface="Times New Roman" pitchFamily="18" charset="0"/>
              </a:rPr>
              <a:t>tanggal</a:t>
            </a:r>
            <a:r>
              <a:rPr lang="en-US" sz="2100" dirty="0">
                <a:solidFill>
                  <a:schemeClr val="tx2"/>
                </a:solidFill>
                <a:cs typeface="Times New Roman" pitchFamily="18" charset="0"/>
              </a:rPr>
              <a:t> 14 </a:t>
            </a:r>
            <a:r>
              <a:rPr lang="en-US" sz="2100" dirty="0" err="1">
                <a:solidFill>
                  <a:schemeClr val="tx2"/>
                </a:solidFill>
                <a:cs typeface="Times New Roman" pitchFamily="18" charset="0"/>
              </a:rPr>
              <a:t>Juni</a:t>
            </a:r>
            <a:r>
              <a:rPr lang="en-US" sz="2100" dirty="0">
                <a:solidFill>
                  <a:schemeClr val="tx2"/>
                </a:solidFill>
                <a:cs typeface="Times New Roman" pitchFamily="18" charset="0"/>
              </a:rPr>
              <a:t> 2000 Bank </a:t>
            </a:r>
            <a:r>
              <a:rPr lang="en-US" sz="2100" dirty="0" err="1">
                <a:solidFill>
                  <a:schemeClr val="tx2"/>
                </a:solidFill>
                <a:cs typeface="Times New Roman" pitchFamily="18" charset="0"/>
              </a:rPr>
              <a:t>gagal</a:t>
            </a:r>
            <a:r>
              <a:rPr lang="en-US" sz="2100" dirty="0">
                <a:solidFill>
                  <a:schemeClr val="tx2"/>
                </a:solidFill>
                <a:cs typeface="Times New Roman" pitchFamily="18" charset="0"/>
              </a:rPr>
              <a:t> </a:t>
            </a:r>
            <a:r>
              <a:rPr lang="en-US" sz="2100" dirty="0" err="1">
                <a:solidFill>
                  <a:schemeClr val="tx2"/>
                </a:solidFill>
                <a:cs typeface="Times New Roman" pitchFamily="18" charset="0"/>
              </a:rPr>
              <a:t>menagih</a:t>
            </a:r>
            <a:r>
              <a:rPr lang="en-US" sz="2100" dirty="0">
                <a:solidFill>
                  <a:schemeClr val="tx2"/>
                </a:solidFill>
                <a:cs typeface="Times New Roman" pitchFamily="18" charset="0"/>
              </a:rPr>
              <a:t> </a:t>
            </a:r>
            <a:r>
              <a:rPr lang="en-US" sz="2100" dirty="0" err="1">
                <a:solidFill>
                  <a:schemeClr val="tx2"/>
                </a:solidFill>
                <a:cs typeface="Times New Roman" pitchFamily="18" charset="0"/>
              </a:rPr>
              <a:t>promes</a:t>
            </a:r>
            <a:r>
              <a:rPr lang="en-US" sz="2100" dirty="0">
                <a:solidFill>
                  <a:schemeClr val="tx2"/>
                </a:solidFill>
                <a:cs typeface="Times New Roman" pitchFamily="18" charset="0"/>
              </a:rPr>
              <a:t>  $2,500 </a:t>
            </a:r>
            <a:r>
              <a:rPr lang="en-US" sz="2100" dirty="0" err="1">
                <a:solidFill>
                  <a:schemeClr val="tx2"/>
                </a:solidFill>
                <a:cs typeface="Times New Roman" pitchFamily="18" charset="0"/>
              </a:rPr>
              <a:t>dan</a:t>
            </a:r>
            <a:r>
              <a:rPr lang="en-US" sz="2100" dirty="0">
                <a:solidFill>
                  <a:schemeClr val="tx2"/>
                </a:solidFill>
                <a:cs typeface="Times New Roman" pitchFamily="18" charset="0"/>
              </a:rPr>
              <a:t> Bank </a:t>
            </a:r>
            <a:r>
              <a:rPr lang="en-US" sz="2100" dirty="0" err="1">
                <a:solidFill>
                  <a:schemeClr val="tx2"/>
                </a:solidFill>
                <a:cs typeface="Times New Roman" pitchFamily="18" charset="0"/>
              </a:rPr>
              <a:t>menagih</a:t>
            </a:r>
            <a:r>
              <a:rPr lang="en-US" sz="2100" dirty="0">
                <a:solidFill>
                  <a:schemeClr val="tx2"/>
                </a:solidFill>
                <a:cs typeface="Times New Roman" pitchFamily="18" charset="0"/>
              </a:rPr>
              <a:t> </a:t>
            </a:r>
            <a:r>
              <a:rPr lang="en-US" sz="2100" dirty="0" err="1">
                <a:solidFill>
                  <a:schemeClr val="tx2"/>
                </a:solidFill>
                <a:cs typeface="Times New Roman" pitchFamily="18" charset="0"/>
              </a:rPr>
              <a:t>pada</a:t>
            </a:r>
            <a:r>
              <a:rPr lang="en-US" sz="2100" dirty="0">
                <a:solidFill>
                  <a:schemeClr val="tx2"/>
                </a:solidFill>
                <a:cs typeface="Times New Roman" pitchFamily="18" charset="0"/>
              </a:rPr>
              <a:t> </a:t>
            </a:r>
            <a:r>
              <a:rPr lang="en-US" sz="2100" dirty="0" err="1">
                <a:solidFill>
                  <a:schemeClr val="tx2"/>
                </a:solidFill>
                <a:cs typeface="Times New Roman" pitchFamily="18" charset="0"/>
              </a:rPr>
              <a:t>perusahaan</a:t>
            </a:r>
            <a:r>
              <a:rPr lang="en-US" sz="2100" dirty="0">
                <a:solidFill>
                  <a:schemeClr val="tx2"/>
                </a:solidFill>
                <a:cs typeface="Times New Roman" pitchFamily="18" charset="0"/>
              </a:rPr>
              <a:t> </a:t>
            </a:r>
            <a:r>
              <a:rPr lang="en-US" sz="2100" dirty="0" err="1">
                <a:solidFill>
                  <a:schemeClr val="tx2"/>
                </a:solidFill>
                <a:cs typeface="Times New Roman" pitchFamily="18" charset="0"/>
              </a:rPr>
              <a:t>sebesar</a:t>
            </a:r>
            <a:r>
              <a:rPr lang="en-US" sz="2100" dirty="0">
                <a:solidFill>
                  <a:schemeClr val="tx2"/>
                </a:solidFill>
                <a:cs typeface="Times New Roman" pitchFamily="18" charset="0"/>
              </a:rPr>
              <a:t> $2,575.</a:t>
            </a:r>
            <a:endParaRPr lang="id-ID" sz="2100" dirty="0">
              <a:solidFill>
                <a:schemeClr val="tx2"/>
              </a:solidFill>
            </a:endParaRPr>
          </a:p>
        </p:txBody>
      </p:sp>
      <p:sp>
        <p:nvSpPr>
          <p:cNvPr id="140346" name="AutoShape 58"/>
          <p:cNvSpPr>
            <a:spLocks noChangeArrowheads="1"/>
          </p:cNvSpPr>
          <p:nvPr/>
        </p:nvSpPr>
        <p:spPr bwMode="auto">
          <a:xfrm>
            <a:off x="6313715" y="3556000"/>
            <a:ext cx="696232" cy="404813"/>
          </a:xfrm>
          <a:custGeom>
            <a:avLst/>
            <a:gdLst>
              <a:gd name="T0" fmla="*/ 731044 w 21600"/>
              <a:gd name="T1" fmla="*/ 0 h 21600"/>
              <a:gd name="T2" fmla="*/ 0 w 21600"/>
              <a:gd name="T3" fmla="*/ 242888 h 21600"/>
              <a:gd name="T4" fmla="*/ 731044 w 21600"/>
              <a:gd name="T5" fmla="*/ 485775 h 21600"/>
              <a:gd name="T6" fmla="*/ 974725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lIns="69568" tIns="34784" rIns="69568" bIns="34784" anchor="ctr"/>
          <a:lstStyle/>
          <a:p>
            <a:endParaRPr lang="id-ID"/>
          </a:p>
        </p:txBody>
      </p:sp>
      <p:sp>
        <p:nvSpPr>
          <p:cNvPr id="140347" name="Text Box 59"/>
          <p:cNvSpPr txBox="1">
            <a:spLocks noChangeArrowheads="1"/>
          </p:cNvSpPr>
          <p:nvPr/>
        </p:nvSpPr>
        <p:spPr bwMode="auto">
          <a:xfrm>
            <a:off x="7343322" y="3546740"/>
            <a:ext cx="692006" cy="352735"/>
          </a:xfrm>
          <a:prstGeom prst="rect">
            <a:avLst/>
          </a:prstGeom>
          <a:noFill/>
          <a:ln w="9525">
            <a:noFill/>
            <a:miter lim="800000"/>
            <a:headEnd/>
            <a:tailEnd/>
          </a:ln>
        </p:spPr>
        <p:txBody>
          <a:bodyPr wrap="none" lIns="90244" tIns="45122" rIns="90244" bIns="45122">
            <a:spAutoFit/>
          </a:bodyPr>
          <a:lstStyle/>
          <a:p>
            <a:pPr defTabSz="900996"/>
            <a:r>
              <a:rPr lang="en-US" sz="1700" dirty="0">
                <a:latin typeface="Arial" charset="0"/>
              </a:rPr>
              <a:t>Debit</a:t>
            </a:r>
          </a:p>
        </p:txBody>
      </p:sp>
      <p:sp>
        <p:nvSpPr>
          <p:cNvPr id="140348" name="AutoShape 60"/>
          <p:cNvSpPr>
            <a:spLocks noChangeArrowheads="1"/>
          </p:cNvSpPr>
          <p:nvPr/>
        </p:nvSpPr>
        <p:spPr bwMode="auto">
          <a:xfrm>
            <a:off x="6313715" y="4294188"/>
            <a:ext cx="696232" cy="404813"/>
          </a:xfrm>
          <a:custGeom>
            <a:avLst/>
            <a:gdLst>
              <a:gd name="T0" fmla="*/ 731044 w 21600"/>
              <a:gd name="T1" fmla="*/ 0 h 21600"/>
              <a:gd name="T2" fmla="*/ 0 w 21600"/>
              <a:gd name="T3" fmla="*/ 242888 h 21600"/>
              <a:gd name="T4" fmla="*/ 731044 w 21600"/>
              <a:gd name="T5" fmla="*/ 485775 h 21600"/>
              <a:gd name="T6" fmla="*/ 974725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lIns="69568" tIns="34784" rIns="69568" bIns="34784" anchor="ctr"/>
          <a:lstStyle/>
          <a:p>
            <a:endParaRPr lang="id-ID"/>
          </a:p>
        </p:txBody>
      </p:sp>
      <p:sp>
        <p:nvSpPr>
          <p:cNvPr id="140349" name="Text Box 61"/>
          <p:cNvSpPr txBox="1">
            <a:spLocks noChangeArrowheads="1"/>
          </p:cNvSpPr>
          <p:nvPr/>
        </p:nvSpPr>
        <p:spPr bwMode="auto">
          <a:xfrm>
            <a:off x="7343322" y="4284928"/>
            <a:ext cx="752920" cy="352735"/>
          </a:xfrm>
          <a:prstGeom prst="rect">
            <a:avLst/>
          </a:prstGeom>
          <a:noFill/>
          <a:ln w="9525">
            <a:noFill/>
            <a:miter lim="800000"/>
            <a:headEnd/>
            <a:tailEnd/>
          </a:ln>
        </p:spPr>
        <p:txBody>
          <a:bodyPr wrap="none" lIns="90244" tIns="45122" rIns="90244" bIns="45122">
            <a:spAutoFit/>
          </a:bodyPr>
          <a:lstStyle/>
          <a:p>
            <a:pPr defTabSz="900996"/>
            <a:r>
              <a:rPr lang="en-US" sz="1700" dirty="0" err="1">
                <a:latin typeface="Arial" charset="0"/>
              </a:rPr>
              <a:t>Kredit</a:t>
            </a:r>
            <a:endParaRPr lang="en-US" sz="1700"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0324"/>
                                        </p:tgtEl>
                                        <p:attrNameLst>
                                          <p:attrName>style.visibility</p:attrName>
                                        </p:attrNameLst>
                                      </p:cBhvr>
                                      <p:to>
                                        <p:strVal val="visible"/>
                                      </p:to>
                                    </p:set>
                                    <p:animEffect transition="in" filter="wipe(left)">
                                      <p:cBhvr>
                                        <p:cTn id="7" dur="500"/>
                                        <p:tgtEl>
                                          <p:spTgt spid="1403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0325"/>
                                        </p:tgtEl>
                                        <p:attrNameLst>
                                          <p:attrName>style.visibility</p:attrName>
                                        </p:attrNameLst>
                                      </p:cBhvr>
                                      <p:to>
                                        <p:strVal val="visible"/>
                                      </p:to>
                                    </p:set>
                                    <p:animEffect transition="in" filter="wipe(down)">
                                      <p:cBhvr>
                                        <p:cTn id="12" dur="500"/>
                                        <p:tgtEl>
                                          <p:spTgt spid="14032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0327"/>
                                        </p:tgtEl>
                                        <p:attrNameLst>
                                          <p:attrName>style.visibility</p:attrName>
                                        </p:attrNameLst>
                                      </p:cBhvr>
                                      <p:to>
                                        <p:strVal val="visible"/>
                                      </p:to>
                                    </p:set>
                                    <p:animEffect transition="in" filter="wipe(left)">
                                      <p:cBhvr>
                                        <p:cTn id="17" dur="500"/>
                                        <p:tgtEl>
                                          <p:spTgt spid="1403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0346"/>
                                        </p:tgtEl>
                                        <p:attrNameLst>
                                          <p:attrName>style.visibility</p:attrName>
                                        </p:attrNameLst>
                                      </p:cBhvr>
                                      <p:to>
                                        <p:strVal val="visible"/>
                                      </p:to>
                                    </p:set>
                                    <p:animEffect transition="in" filter="wipe(left)">
                                      <p:cBhvr>
                                        <p:cTn id="22" dur="500"/>
                                        <p:tgtEl>
                                          <p:spTgt spid="14034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0347"/>
                                        </p:tgtEl>
                                        <p:attrNameLst>
                                          <p:attrName>style.visibility</p:attrName>
                                        </p:attrNameLst>
                                      </p:cBhvr>
                                      <p:to>
                                        <p:strVal val="visible"/>
                                      </p:to>
                                    </p:set>
                                    <p:animEffect transition="in" filter="wipe(left)">
                                      <p:cBhvr>
                                        <p:cTn id="27" dur="500"/>
                                        <p:tgtEl>
                                          <p:spTgt spid="14034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0328"/>
                                        </p:tgtEl>
                                        <p:attrNameLst>
                                          <p:attrName>style.visibility</p:attrName>
                                        </p:attrNameLst>
                                      </p:cBhvr>
                                      <p:to>
                                        <p:strVal val="visible"/>
                                      </p:to>
                                    </p:set>
                                    <p:animEffect transition="in" filter="wipe(left)">
                                      <p:cBhvr>
                                        <p:cTn id="32" dur="500"/>
                                        <p:tgtEl>
                                          <p:spTgt spid="14032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40348"/>
                                        </p:tgtEl>
                                        <p:attrNameLst>
                                          <p:attrName>style.visibility</p:attrName>
                                        </p:attrNameLst>
                                      </p:cBhvr>
                                      <p:to>
                                        <p:strVal val="visible"/>
                                      </p:to>
                                    </p:set>
                                    <p:animEffect transition="in" filter="wipe(left)">
                                      <p:cBhvr>
                                        <p:cTn id="37" dur="500"/>
                                        <p:tgtEl>
                                          <p:spTgt spid="14034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40349"/>
                                        </p:tgtEl>
                                        <p:attrNameLst>
                                          <p:attrName>style.visibility</p:attrName>
                                        </p:attrNameLst>
                                      </p:cBhvr>
                                      <p:to>
                                        <p:strVal val="visible"/>
                                      </p:to>
                                    </p:set>
                                    <p:animEffect transition="in" filter="wipe(left)">
                                      <p:cBhvr>
                                        <p:cTn id="42" dur="500"/>
                                        <p:tgtEl>
                                          <p:spTgt spid="14034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40350"/>
                                        </p:tgtEl>
                                        <p:attrNameLst>
                                          <p:attrName>style.visibility</p:attrName>
                                        </p:attrNameLst>
                                      </p:cBhvr>
                                      <p:to>
                                        <p:strVal val="visible"/>
                                      </p:to>
                                    </p:set>
                                    <p:animEffect transition="in" filter="wipe(left)">
                                      <p:cBhvr>
                                        <p:cTn id="47" dur="500"/>
                                        <p:tgtEl>
                                          <p:spTgt spid="14035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40338"/>
                                        </p:tgtEl>
                                        <p:attrNameLst>
                                          <p:attrName>style.visibility</p:attrName>
                                        </p:attrNameLst>
                                      </p:cBhvr>
                                      <p:to>
                                        <p:strVal val="visible"/>
                                      </p:to>
                                    </p:set>
                                    <p:animEffect transition="in" filter="wipe(left)">
                                      <p:cBhvr>
                                        <p:cTn id="52" dur="500"/>
                                        <p:tgtEl>
                                          <p:spTgt spid="14033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40336"/>
                                        </p:tgtEl>
                                        <p:attrNameLst>
                                          <p:attrName>style.visibility</p:attrName>
                                        </p:attrNameLst>
                                      </p:cBhvr>
                                      <p:to>
                                        <p:strVal val="visible"/>
                                      </p:to>
                                    </p:set>
                                    <p:animEffect transition="in" filter="wipe(left)">
                                      <p:cBhvr>
                                        <p:cTn id="57" dur="500"/>
                                        <p:tgtEl>
                                          <p:spTgt spid="140336"/>
                                        </p:tgtEl>
                                      </p:cBhvr>
                                    </p:animEffect>
                                  </p:childTnLst>
                                </p:cTn>
                              </p:par>
                            </p:childTnLst>
                          </p:cTn>
                        </p:par>
                        <p:par>
                          <p:cTn id="58" fill="hold">
                            <p:stCondLst>
                              <p:cond delay="500"/>
                            </p:stCondLst>
                            <p:childTnLst>
                              <p:par>
                                <p:cTn id="59" presetID="22" presetClass="entr" presetSubtype="8" fill="hold" grpId="0" nodeType="afterEffect">
                                  <p:stCondLst>
                                    <p:cond delay="0"/>
                                  </p:stCondLst>
                                  <p:childTnLst>
                                    <p:set>
                                      <p:cBhvr>
                                        <p:cTn id="60" dur="1" fill="hold">
                                          <p:stCondLst>
                                            <p:cond delay="0"/>
                                          </p:stCondLst>
                                        </p:cTn>
                                        <p:tgtEl>
                                          <p:spTgt spid="140337"/>
                                        </p:tgtEl>
                                        <p:attrNameLst>
                                          <p:attrName>style.visibility</p:attrName>
                                        </p:attrNameLst>
                                      </p:cBhvr>
                                      <p:to>
                                        <p:strVal val="visible"/>
                                      </p:to>
                                    </p:set>
                                    <p:animEffect transition="in" filter="wipe(left)">
                                      <p:cBhvr>
                                        <p:cTn id="61" dur="500"/>
                                        <p:tgtEl>
                                          <p:spTgt spid="140337"/>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140339"/>
                                        </p:tgtEl>
                                        <p:attrNameLst>
                                          <p:attrName>style.visibility</p:attrName>
                                        </p:attrNameLst>
                                      </p:cBhvr>
                                      <p:to>
                                        <p:strVal val="visible"/>
                                      </p:to>
                                    </p:set>
                                    <p:animEffect transition="in" filter="wipe(left)">
                                      <p:cBhvr>
                                        <p:cTn id="66" dur="500"/>
                                        <p:tgtEl>
                                          <p:spTgt spid="140339"/>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140340"/>
                                        </p:tgtEl>
                                        <p:attrNameLst>
                                          <p:attrName>style.visibility</p:attrName>
                                        </p:attrNameLst>
                                      </p:cBhvr>
                                      <p:to>
                                        <p:strVal val="visible"/>
                                      </p:to>
                                    </p:set>
                                    <p:animEffect transition="in" filter="wipe(left)">
                                      <p:cBhvr>
                                        <p:cTn id="71" dur="500"/>
                                        <p:tgtEl>
                                          <p:spTgt spid="140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324" grpId="0" animBg="1" autoUpdateAnimBg="0"/>
      <p:bldP spid="140325" grpId="0" animBg="1"/>
      <p:bldP spid="140327" grpId="0" autoUpdateAnimBg="0"/>
      <p:bldP spid="140328" grpId="0" autoUpdateAnimBg="0"/>
      <p:bldP spid="140336" grpId="0" autoUpdateAnimBg="0"/>
      <p:bldP spid="140337" grpId="0" autoUpdateAnimBg="0"/>
      <p:bldP spid="140338" grpId="0" autoUpdateAnimBg="0"/>
      <p:bldP spid="140339" grpId="0" autoUpdateAnimBg="0"/>
      <p:bldP spid="140340" grpId="0" autoUpdateAnimBg="0"/>
      <p:bldP spid="140346" grpId="0" animBg="1"/>
      <p:bldP spid="140347" grpId="0" autoUpdateAnimBg="0"/>
      <p:bldP spid="140348" grpId="0" animBg="1"/>
      <p:bldP spid="140349"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305800" cy="1143000"/>
          </a:xfrm>
        </p:spPr>
        <p:txBody>
          <a:bodyPr/>
          <a:lstStyle/>
          <a:p>
            <a:pPr algn="ctr" eaLnBrk="1" fontAlgn="auto" hangingPunct="1">
              <a:spcAft>
                <a:spcPts val="0"/>
              </a:spcAft>
              <a:defRPr/>
            </a:pPr>
            <a:r>
              <a:rPr lang="en-US" b="1" dirty="0" err="1" smtClean="0">
                <a:effectLst>
                  <a:outerShdw blurRad="38100" dist="38100" dir="2700000" algn="tl">
                    <a:srgbClr val="000000">
                      <a:alpha val="43137"/>
                    </a:srgbClr>
                  </a:outerShdw>
                </a:effectLst>
                <a:latin typeface="Baskerville Old Face" pitchFamily="18" charset="0"/>
              </a:rPr>
              <a:t>Terima</a:t>
            </a:r>
            <a:r>
              <a:rPr lang="en-US" b="1" dirty="0" smtClean="0">
                <a:effectLst>
                  <a:outerShdw blurRad="38100" dist="38100" dir="2700000" algn="tl">
                    <a:srgbClr val="000000">
                      <a:alpha val="43137"/>
                    </a:srgbClr>
                  </a:outerShdw>
                </a:effectLst>
                <a:latin typeface="Baskerville Old Face" pitchFamily="18" charset="0"/>
              </a:rPr>
              <a:t> </a:t>
            </a:r>
            <a:r>
              <a:rPr lang="en-US" b="1" dirty="0" err="1" smtClean="0">
                <a:effectLst>
                  <a:outerShdw blurRad="38100" dist="38100" dir="2700000" algn="tl">
                    <a:srgbClr val="000000">
                      <a:alpha val="43137"/>
                    </a:srgbClr>
                  </a:outerShdw>
                </a:effectLst>
                <a:latin typeface="Baskerville Old Face" pitchFamily="18" charset="0"/>
              </a:rPr>
              <a:t>Kasih</a:t>
            </a:r>
            <a:endParaRPr lang="id-ID" b="1" dirty="0">
              <a:effectLst>
                <a:outerShdw blurRad="38100" dist="38100" dir="2700000" algn="tl">
                  <a:srgbClr val="000000">
                    <a:alpha val="43137"/>
                  </a:srgbClr>
                </a:outerShdw>
              </a:effectLst>
              <a:latin typeface="Baskerville Old Face"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xfrm>
            <a:off x="179388" y="260648"/>
            <a:ext cx="8713787" cy="6121102"/>
          </a:xfrm>
        </p:spPr>
        <p:txBody>
          <a:bodyPr>
            <a:normAutofit lnSpcReduction="10000"/>
          </a:bodyPr>
          <a:lstStyle/>
          <a:p>
            <a:pPr marL="609600" indent="-609600" algn="just">
              <a:buFontTx/>
              <a:buNone/>
            </a:pPr>
            <a:r>
              <a:rPr lang="id-ID" sz="2400" dirty="0" smtClean="0"/>
              <a:t>Soal soal</a:t>
            </a:r>
          </a:p>
          <a:p>
            <a:pPr marL="609600" indent="-609600" algn="just">
              <a:buFontTx/>
              <a:buAutoNum type="arabicPeriod"/>
            </a:pPr>
            <a:r>
              <a:rPr lang="en-US" sz="2400" dirty="0" smtClean="0"/>
              <a:t>Wesel nominal </a:t>
            </a:r>
            <a:r>
              <a:rPr lang="en-US" sz="2400" dirty="0" err="1" smtClean="0"/>
              <a:t>Rp</a:t>
            </a:r>
            <a:r>
              <a:rPr lang="en-US" sz="2400" dirty="0" smtClean="0"/>
              <a:t> 500.000,-- </a:t>
            </a:r>
            <a:r>
              <a:rPr lang="en-US" sz="2400" dirty="0" err="1" smtClean="0"/>
              <a:t>jangka</a:t>
            </a:r>
            <a:r>
              <a:rPr lang="en-US" sz="2400" dirty="0" smtClean="0"/>
              <a:t> </a:t>
            </a:r>
            <a:r>
              <a:rPr lang="en-US" sz="2400" dirty="0" err="1" smtClean="0"/>
              <a:t>waktu</a:t>
            </a:r>
            <a:r>
              <a:rPr lang="en-US" sz="2400" dirty="0" smtClean="0"/>
              <a:t> 2 </a:t>
            </a:r>
            <a:r>
              <a:rPr lang="en-US" sz="2400" dirty="0" err="1" smtClean="0"/>
              <a:t>bulan</a:t>
            </a:r>
            <a:r>
              <a:rPr lang="en-US" sz="2400" dirty="0" smtClean="0"/>
              <a:t> </a:t>
            </a:r>
            <a:r>
              <a:rPr lang="en-US" sz="2400" dirty="0" err="1" smtClean="0"/>
              <a:t>tertanggal</a:t>
            </a:r>
            <a:r>
              <a:rPr lang="en-US" sz="2400" dirty="0" smtClean="0"/>
              <a:t> 1 April 2001</a:t>
            </a:r>
            <a:r>
              <a:rPr lang="id-ID" sz="2400" dirty="0" smtClean="0"/>
              <a:t> </a:t>
            </a:r>
            <a:r>
              <a:rPr lang="en-US" sz="2400" dirty="0" err="1" smtClean="0"/>
              <a:t>didiskontokan</a:t>
            </a:r>
            <a:r>
              <a:rPr lang="en-US" sz="2400" dirty="0" smtClean="0"/>
              <a:t> </a:t>
            </a:r>
            <a:r>
              <a:rPr lang="en-US" sz="2400" dirty="0" err="1" smtClean="0"/>
              <a:t>tanggal</a:t>
            </a:r>
            <a:r>
              <a:rPr lang="en-US" sz="2400" dirty="0" smtClean="0"/>
              <a:t> 20 April 2001 </a:t>
            </a:r>
            <a:r>
              <a:rPr lang="en-US" sz="2400" dirty="0" err="1" smtClean="0"/>
              <a:t>dengan</a:t>
            </a:r>
            <a:r>
              <a:rPr lang="en-US" sz="2400" dirty="0" smtClean="0"/>
              <a:t> </a:t>
            </a:r>
            <a:r>
              <a:rPr lang="en-US" sz="2400" dirty="0" err="1" smtClean="0"/>
              <a:t>diskonto</a:t>
            </a:r>
            <a:r>
              <a:rPr lang="en-US" sz="2400" dirty="0" smtClean="0"/>
              <a:t> 12% </a:t>
            </a:r>
            <a:r>
              <a:rPr lang="en-US" sz="2400" dirty="0" err="1" smtClean="0"/>
              <a:t>hitung</a:t>
            </a:r>
            <a:r>
              <a:rPr lang="en-US" sz="2400" dirty="0" smtClean="0"/>
              <a:t> </a:t>
            </a:r>
            <a:r>
              <a:rPr lang="en-US" sz="2400" dirty="0" err="1" smtClean="0"/>
              <a:t>periode</a:t>
            </a:r>
            <a:r>
              <a:rPr lang="en-US" sz="2400" dirty="0" smtClean="0"/>
              <a:t> </a:t>
            </a:r>
            <a:r>
              <a:rPr lang="en-US" sz="2400" dirty="0" err="1" smtClean="0"/>
              <a:t>diskonto</a:t>
            </a:r>
            <a:r>
              <a:rPr lang="en-US" sz="2400" dirty="0" smtClean="0"/>
              <a:t>,</a:t>
            </a:r>
            <a:r>
              <a:rPr lang="id-ID" sz="2400" dirty="0" smtClean="0"/>
              <a:t> </a:t>
            </a:r>
            <a:r>
              <a:rPr lang="en-US" sz="2400" dirty="0" err="1" smtClean="0"/>
              <a:t>jumlah</a:t>
            </a:r>
            <a:r>
              <a:rPr lang="en-US" sz="2400" dirty="0" smtClean="0"/>
              <a:t> </a:t>
            </a:r>
            <a:r>
              <a:rPr lang="en-US" sz="2400" dirty="0" err="1" smtClean="0"/>
              <a:t>uang</a:t>
            </a:r>
            <a:r>
              <a:rPr lang="en-US" sz="2400" dirty="0" smtClean="0"/>
              <a:t> yang </a:t>
            </a:r>
            <a:r>
              <a:rPr lang="en-US" sz="2400" dirty="0" err="1" smtClean="0"/>
              <a:t>diterima</a:t>
            </a:r>
            <a:r>
              <a:rPr lang="en-US" sz="2400" dirty="0" smtClean="0"/>
              <a:t> </a:t>
            </a:r>
            <a:r>
              <a:rPr lang="en-US" sz="2400" dirty="0" err="1" smtClean="0"/>
              <a:t>dan</a:t>
            </a:r>
            <a:r>
              <a:rPr lang="en-US" sz="2400" dirty="0" smtClean="0"/>
              <a:t> </a:t>
            </a:r>
            <a:r>
              <a:rPr lang="en-US" sz="2400" dirty="0" err="1" smtClean="0"/>
              <a:t>jurnalnya</a:t>
            </a:r>
            <a:r>
              <a:rPr lang="en-US" sz="2400" dirty="0" smtClean="0"/>
              <a:t>…</a:t>
            </a:r>
            <a:endParaRPr lang="id-ID" sz="2400" dirty="0" smtClean="0"/>
          </a:p>
          <a:p>
            <a:pPr marL="609600" indent="-609600" algn="just">
              <a:buFontTx/>
              <a:buAutoNum type="arabicPeriod"/>
            </a:pPr>
            <a:r>
              <a:rPr lang="en-US" sz="2400" dirty="0" smtClean="0"/>
              <a:t>Dari </a:t>
            </a:r>
            <a:r>
              <a:rPr lang="en-US" sz="2400" dirty="0" err="1" smtClean="0"/>
              <a:t>soal</a:t>
            </a:r>
            <a:r>
              <a:rPr lang="en-US" sz="2400" dirty="0" smtClean="0"/>
              <a:t> No. </a:t>
            </a:r>
            <a:r>
              <a:rPr lang="id-ID" sz="2400" dirty="0" smtClean="0"/>
              <a:t>1</a:t>
            </a:r>
            <a:r>
              <a:rPr lang="en-US" sz="2400" dirty="0" smtClean="0"/>
              <a:t> </a:t>
            </a:r>
            <a:r>
              <a:rPr lang="en-US" sz="2400" dirty="0" err="1" smtClean="0"/>
              <a:t>jika</a:t>
            </a:r>
            <a:r>
              <a:rPr lang="en-US" sz="2400" dirty="0" smtClean="0"/>
              <a:t> </a:t>
            </a:r>
            <a:r>
              <a:rPr lang="en-US" sz="2400" dirty="0" err="1" smtClean="0"/>
              <a:t>wesel</a:t>
            </a:r>
            <a:r>
              <a:rPr lang="en-US" sz="2400" dirty="0" smtClean="0"/>
              <a:t> </a:t>
            </a:r>
            <a:r>
              <a:rPr lang="en-US" sz="2400" dirty="0" err="1" smtClean="0"/>
              <a:t>tersebut</a:t>
            </a:r>
            <a:r>
              <a:rPr lang="en-US" sz="2400" dirty="0" smtClean="0"/>
              <a:t> </a:t>
            </a:r>
            <a:r>
              <a:rPr lang="en-US" sz="2400" dirty="0" err="1" smtClean="0"/>
              <a:t>berbunga</a:t>
            </a:r>
            <a:r>
              <a:rPr lang="en-US" sz="2400" dirty="0" smtClean="0"/>
              <a:t> 6%, </a:t>
            </a:r>
            <a:r>
              <a:rPr lang="en-US" sz="2400" dirty="0" err="1" smtClean="0"/>
              <a:t>hitung</a:t>
            </a:r>
            <a:r>
              <a:rPr lang="en-US" sz="2400" dirty="0" smtClean="0"/>
              <a:t> </a:t>
            </a:r>
            <a:r>
              <a:rPr lang="en-US" sz="2400" dirty="0" err="1" smtClean="0"/>
              <a:t>jumlah</a:t>
            </a:r>
            <a:r>
              <a:rPr lang="en-US" sz="2400" dirty="0" smtClean="0"/>
              <a:t> </a:t>
            </a:r>
            <a:r>
              <a:rPr lang="en-US" sz="2400" dirty="0" err="1" smtClean="0"/>
              <a:t>uang</a:t>
            </a:r>
            <a:r>
              <a:rPr lang="en-US" sz="2400" dirty="0" smtClean="0"/>
              <a:t> yang </a:t>
            </a:r>
            <a:r>
              <a:rPr lang="en-US" sz="2400" dirty="0" err="1" smtClean="0"/>
              <a:t>diterima</a:t>
            </a:r>
            <a:r>
              <a:rPr lang="id-ID" sz="2400" dirty="0" smtClean="0"/>
              <a:t> </a:t>
            </a:r>
            <a:r>
              <a:rPr lang="en-US" sz="2400" dirty="0" err="1" smtClean="0"/>
              <a:t>dan</a:t>
            </a:r>
            <a:r>
              <a:rPr lang="en-US" sz="2400" dirty="0" smtClean="0"/>
              <a:t> </a:t>
            </a:r>
            <a:r>
              <a:rPr lang="en-US" sz="2400" dirty="0" err="1" smtClean="0"/>
              <a:t>jurnalnya</a:t>
            </a:r>
            <a:r>
              <a:rPr lang="en-US" sz="2400" dirty="0" smtClean="0"/>
              <a:t>…</a:t>
            </a:r>
            <a:endParaRPr lang="id-ID" sz="2400" dirty="0" smtClean="0"/>
          </a:p>
          <a:p>
            <a:pPr marL="609600" indent="-609600" algn="just">
              <a:buFontTx/>
              <a:buAutoNum type="arabicPeriod"/>
            </a:pPr>
            <a:r>
              <a:rPr lang="id-ID" sz="2400" dirty="0" smtClean="0"/>
              <a:t>PT Nada bahagia pada tanggal 31 juli 1992 menerima wesel dari tuan D untuk menggantikan utangnya sebesar Rp 750.000. wesel ini berjangka waktu 6 bulan (akan jatuh tempo 31 januari 1993) bunga 12 % per tahun . Pada tanggal 5 Januari  1993 PT nada bahagia mendiskontokan wesel ke bank E dan dikenai diskonto 10% pertahun. </a:t>
            </a:r>
          </a:p>
          <a:p>
            <a:pPr marL="609600" indent="-609600" algn="just">
              <a:buNone/>
            </a:pPr>
            <a:r>
              <a:rPr lang="id-ID" sz="2400" dirty="0"/>
              <a:t>	</a:t>
            </a:r>
            <a:r>
              <a:rPr lang="id-ID" sz="2400" dirty="0" smtClean="0"/>
              <a:t>jurnal saat tgl 31 Juli 1992, tgl 31 Des. 1992 asumsi LK disusun tgl 31 Des. 1992, tgl 2 Januari 1993 dan Hitung uang yang diterima PT nada bahagia dan buat jurnalnya</a:t>
            </a:r>
            <a:r>
              <a:rPr lang="en-US" sz="2400" dirty="0" smtClean="0"/>
              <a:t> </a:t>
            </a:r>
            <a:r>
              <a:rPr lang="id-ID" sz="2400" dirty="0"/>
              <a:t> </a:t>
            </a:r>
            <a:r>
              <a:rPr lang="id-ID" sz="2400" dirty="0" smtClean="0"/>
              <a:t>pada tanggal 5 Januari 1993</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xfrm>
            <a:off x="179388" y="908050"/>
            <a:ext cx="8713787" cy="5473700"/>
          </a:xfrm>
        </p:spPr>
        <p:txBody>
          <a:bodyPr/>
          <a:lstStyle/>
          <a:p>
            <a:pPr marL="609600" indent="-609600" algn="just">
              <a:buFontTx/>
              <a:buNone/>
            </a:pPr>
            <a:r>
              <a:rPr lang="id-ID" sz="2400" dirty="0" smtClean="0"/>
              <a:t>Soal soal</a:t>
            </a:r>
          </a:p>
          <a:p>
            <a:pPr algn="just"/>
            <a:r>
              <a:rPr lang="en-US" sz="2400" dirty="0" err="1" smtClean="0"/>
              <a:t>Pada</a:t>
            </a:r>
            <a:r>
              <a:rPr lang="en-US" sz="2400" dirty="0" smtClean="0"/>
              <a:t> </a:t>
            </a:r>
            <a:r>
              <a:rPr lang="en-US" sz="2400" dirty="0" err="1" smtClean="0"/>
              <a:t>tanggal</a:t>
            </a:r>
            <a:r>
              <a:rPr lang="en-US" sz="2400" dirty="0" smtClean="0"/>
              <a:t> 1 Mei 2007 </a:t>
            </a:r>
            <a:r>
              <a:rPr lang="en-US" sz="2400" dirty="0" err="1" smtClean="0"/>
              <a:t>nyonya</a:t>
            </a:r>
            <a:r>
              <a:rPr lang="en-US" sz="2400" dirty="0" smtClean="0"/>
              <a:t> </a:t>
            </a:r>
            <a:r>
              <a:rPr lang="en-US" sz="2400" dirty="0" err="1" smtClean="0"/>
              <a:t>Camelia</a:t>
            </a:r>
            <a:r>
              <a:rPr lang="en-US" sz="2400" dirty="0" smtClean="0"/>
              <a:t> </a:t>
            </a:r>
            <a:r>
              <a:rPr lang="en-US" sz="2400" dirty="0" err="1" smtClean="0"/>
              <a:t>memberikan</a:t>
            </a:r>
            <a:r>
              <a:rPr lang="en-US" sz="2400" dirty="0" smtClean="0"/>
              <a:t> </a:t>
            </a:r>
            <a:r>
              <a:rPr lang="en-US" sz="2400" dirty="0" err="1" smtClean="0"/>
              <a:t>wesel</a:t>
            </a:r>
            <a:r>
              <a:rPr lang="en-US" sz="2400" dirty="0" smtClean="0"/>
              <a:t> </a:t>
            </a:r>
            <a:r>
              <a:rPr lang="en-US" sz="2400" dirty="0" err="1" smtClean="0"/>
              <a:t>sebesar</a:t>
            </a:r>
            <a:r>
              <a:rPr lang="en-US" sz="2400" dirty="0" smtClean="0"/>
              <a:t> </a:t>
            </a:r>
            <a:r>
              <a:rPr lang="en-US" sz="2400" dirty="0" err="1" smtClean="0"/>
              <a:t>Rp</a:t>
            </a:r>
            <a:r>
              <a:rPr lang="en-US" sz="2400" dirty="0" smtClean="0"/>
              <a:t> 600.000,- </a:t>
            </a:r>
            <a:r>
              <a:rPr lang="en-US" sz="2400" dirty="0" err="1" smtClean="0"/>
              <a:t>kepada</a:t>
            </a:r>
            <a:r>
              <a:rPr lang="en-US" sz="2400" dirty="0" smtClean="0"/>
              <a:t> PT </a:t>
            </a:r>
            <a:r>
              <a:rPr lang="en-US" sz="2400" dirty="0" err="1" smtClean="0"/>
              <a:t>Perjuangan</a:t>
            </a:r>
            <a:r>
              <a:rPr lang="en-US" sz="2400" dirty="0" smtClean="0"/>
              <a:t> &amp; </a:t>
            </a:r>
            <a:r>
              <a:rPr lang="en-US" sz="2400" dirty="0" err="1" smtClean="0"/>
              <a:t>Do’a</a:t>
            </a:r>
            <a:r>
              <a:rPr lang="en-US" sz="2400" dirty="0" smtClean="0"/>
              <a:t>. </a:t>
            </a:r>
            <a:r>
              <a:rPr lang="en-US" sz="2400" dirty="0" err="1" smtClean="0"/>
              <a:t>Jangka</a:t>
            </a:r>
            <a:r>
              <a:rPr lang="en-US" sz="2400" dirty="0" smtClean="0"/>
              <a:t> </a:t>
            </a:r>
            <a:r>
              <a:rPr lang="en-US" sz="2400" dirty="0" err="1" smtClean="0"/>
              <a:t>waktu</a:t>
            </a:r>
            <a:r>
              <a:rPr lang="en-US" sz="2400" dirty="0" smtClean="0"/>
              <a:t> </a:t>
            </a:r>
            <a:r>
              <a:rPr lang="en-US" sz="2400" dirty="0" err="1" smtClean="0"/>
              <a:t>wesel</a:t>
            </a:r>
            <a:r>
              <a:rPr lang="en-US" sz="2400" dirty="0" smtClean="0"/>
              <a:t> 2 </a:t>
            </a:r>
            <a:r>
              <a:rPr lang="en-US" sz="2400" dirty="0" err="1" smtClean="0"/>
              <a:t>bulan</a:t>
            </a:r>
            <a:r>
              <a:rPr lang="en-US" sz="2400" dirty="0" smtClean="0"/>
              <a:t> </a:t>
            </a:r>
            <a:r>
              <a:rPr lang="en-US" sz="2400" dirty="0" err="1" smtClean="0"/>
              <a:t>tidak</a:t>
            </a:r>
            <a:r>
              <a:rPr lang="en-US" sz="2400" dirty="0" smtClean="0"/>
              <a:t> </a:t>
            </a:r>
            <a:r>
              <a:rPr lang="en-US" sz="2400" dirty="0" err="1" smtClean="0"/>
              <a:t>berbunga</a:t>
            </a:r>
            <a:r>
              <a:rPr lang="en-US" sz="2400" dirty="0" smtClean="0"/>
              <a:t>. Wesel </a:t>
            </a:r>
            <a:r>
              <a:rPr lang="en-US" sz="2400" dirty="0" err="1" smtClean="0"/>
              <a:t>ini</a:t>
            </a:r>
            <a:r>
              <a:rPr lang="en-US" sz="2400" dirty="0" smtClean="0"/>
              <a:t> </a:t>
            </a:r>
            <a:r>
              <a:rPr lang="en-US" sz="2400" dirty="0" err="1" smtClean="0"/>
              <a:t>oleh</a:t>
            </a:r>
            <a:r>
              <a:rPr lang="en-US" sz="2400" dirty="0" smtClean="0"/>
              <a:t> </a:t>
            </a:r>
            <a:r>
              <a:rPr lang="en-US" sz="2400" dirty="0" err="1" smtClean="0"/>
              <a:t>nyonya</a:t>
            </a:r>
            <a:r>
              <a:rPr lang="en-US" sz="2400" dirty="0" smtClean="0"/>
              <a:t> </a:t>
            </a:r>
            <a:r>
              <a:rPr lang="en-US" sz="2400" dirty="0" err="1" smtClean="0"/>
              <a:t>Camelia</a:t>
            </a:r>
            <a:r>
              <a:rPr lang="en-US" sz="2400" dirty="0" smtClean="0"/>
              <a:t> </a:t>
            </a:r>
            <a:r>
              <a:rPr lang="en-US" sz="2400" dirty="0" err="1" smtClean="0"/>
              <a:t>dimksudkan</a:t>
            </a:r>
            <a:r>
              <a:rPr lang="en-US" sz="2400" dirty="0" smtClean="0"/>
              <a:t> </a:t>
            </a:r>
            <a:r>
              <a:rPr lang="en-US" sz="2400" dirty="0" err="1" smtClean="0"/>
              <a:t>untuk</a:t>
            </a:r>
            <a:r>
              <a:rPr lang="en-US" sz="2400" dirty="0" smtClean="0"/>
              <a:t> </a:t>
            </a:r>
            <a:r>
              <a:rPr lang="en-US" sz="2400" dirty="0" err="1" smtClean="0"/>
              <a:t>memperpanjang</a:t>
            </a:r>
            <a:r>
              <a:rPr lang="en-US" sz="2400" dirty="0" smtClean="0"/>
              <a:t> </a:t>
            </a:r>
            <a:r>
              <a:rPr lang="en-US" sz="2400" dirty="0" err="1" smtClean="0"/>
              <a:t>utangnya</a:t>
            </a:r>
            <a:r>
              <a:rPr lang="en-US" sz="2400" dirty="0" smtClean="0"/>
              <a:t> </a:t>
            </a:r>
            <a:r>
              <a:rPr lang="en-US" sz="2400" dirty="0" err="1" smtClean="0"/>
              <a:t>pada</a:t>
            </a:r>
            <a:r>
              <a:rPr lang="en-US" sz="2400" dirty="0" smtClean="0"/>
              <a:t> PT </a:t>
            </a:r>
            <a:r>
              <a:rPr lang="en-US" sz="2400" dirty="0" err="1" smtClean="0"/>
              <a:t>Perjuangan</a:t>
            </a:r>
            <a:r>
              <a:rPr lang="en-US" sz="2400" dirty="0" smtClean="0"/>
              <a:t> &amp; </a:t>
            </a:r>
            <a:r>
              <a:rPr lang="en-US" sz="2400" dirty="0" err="1" smtClean="0"/>
              <a:t>Do’a</a:t>
            </a:r>
            <a:r>
              <a:rPr lang="en-US" sz="2400" dirty="0" smtClean="0"/>
              <a:t>. </a:t>
            </a:r>
            <a:r>
              <a:rPr lang="en-US" sz="2400" dirty="0" err="1" smtClean="0"/>
              <a:t>Pada</a:t>
            </a:r>
            <a:r>
              <a:rPr lang="en-US" sz="2400" dirty="0" smtClean="0"/>
              <a:t> </a:t>
            </a:r>
            <a:r>
              <a:rPr lang="en-US" sz="2400" dirty="0" err="1" smtClean="0"/>
              <a:t>tanggal</a:t>
            </a:r>
            <a:r>
              <a:rPr lang="en-US" sz="2400" dirty="0" smtClean="0"/>
              <a:t> 26 Mei 2007 PT </a:t>
            </a:r>
            <a:r>
              <a:rPr lang="en-US" sz="2400" dirty="0" err="1" smtClean="0"/>
              <a:t>Perjuangan</a:t>
            </a:r>
            <a:r>
              <a:rPr lang="en-US" sz="2400" dirty="0" smtClean="0"/>
              <a:t> &amp; </a:t>
            </a:r>
            <a:r>
              <a:rPr lang="en-US" sz="2400" dirty="0" err="1" smtClean="0"/>
              <a:t>Do’a</a:t>
            </a:r>
            <a:r>
              <a:rPr lang="en-US" sz="2400" dirty="0" smtClean="0"/>
              <a:t> </a:t>
            </a:r>
            <a:r>
              <a:rPr lang="en-US" sz="2400" dirty="0" err="1" smtClean="0"/>
              <a:t>mendiskontokan</a:t>
            </a:r>
            <a:r>
              <a:rPr lang="en-US" sz="2400" dirty="0" smtClean="0"/>
              <a:t> </a:t>
            </a:r>
            <a:r>
              <a:rPr lang="en-US" sz="2400" dirty="0" err="1" smtClean="0"/>
              <a:t>wesel</a:t>
            </a:r>
            <a:r>
              <a:rPr lang="en-US" sz="2400" dirty="0" smtClean="0"/>
              <a:t> </a:t>
            </a:r>
            <a:r>
              <a:rPr lang="en-US" sz="2400" dirty="0" err="1" smtClean="0"/>
              <a:t>tersebut</a:t>
            </a:r>
            <a:r>
              <a:rPr lang="en-US" sz="2400" dirty="0" smtClean="0"/>
              <a:t> </a:t>
            </a:r>
            <a:r>
              <a:rPr lang="en-US" sz="2400" dirty="0" err="1" smtClean="0"/>
              <a:t>ke</a:t>
            </a:r>
            <a:r>
              <a:rPr lang="en-US" sz="2400" dirty="0" smtClean="0"/>
              <a:t> Bank </a:t>
            </a:r>
            <a:r>
              <a:rPr lang="en-US" sz="2400" dirty="0" err="1" smtClean="0"/>
              <a:t>Sedingin</a:t>
            </a:r>
            <a:r>
              <a:rPr lang="en-US" sz="2400" dirty="0" smtClean="0"/>
              <a:t> </a:t>
            </a:r>
            <a:r>
              <a:rPr lang="en-US" sz="2400" dirty="0" err="1" smtClean="0"/>
              <a:t>Salju</a:t>
            </a:r>
            <a:r>
              <a:rPr lang="en-US" sz="2400" dirty="0" smtClean="0"/>
              <a:t> </a:t>
            </a:r>
            <a:r>
              <a:rPr lang="en-US" sz="2400" dirty="0" err="1" smtClean="0"/>
              <a:t>dan</a:t>
            </a:r>
            <a:r>
              <a:rPr lang="en-US" sz="2400" dirty="0" smtClean="0"/>
              <a:t> </a:t>
            </a:r>
            <a:r>
              <a:rPr lang="en-US" sz="2400" dirty="0" err="1" smtClean="0"/>
              <a:t>dipotong</a:t>
            </a:r>
            <a:r>
              <a:rPr lang="en-US" sz="2400" dirty="0" smtClean="0"/>
              <a:t> </a:t>
            </a:r>
            <a:r>
              <a:rPr lang="en-US" sz="2400" dirty="0" err="1" smtClean="0"/>
              <a:t>diskonto</a:t>
            </a:r>
            <a:r>
              <a:rPr lang="en-US" sz="2400" dirty="0" smtClean="0"/>
              <a:t> 10 % </a:t>
            </a:r>
            <a:r>
              <a:rPr lang="en-US" sz="2400" dirty="0" err="1" smtClean="0"/>
              <a:t>setahun</a:t>
            </a:r>
            <a:r>
              <a:rPr lang="en-US" sz="2400" dirty="0" smtClean="0"/>
              <a:t>. </a:t>
            </a:r>
            <a:r>
              <a:rPr lang="en-US" sz="2400" dirty="0" err="1" smtClean="0"/>
              <a:t>Pada</a:t>
            </a:r>
            <a:r>
              <a:rPr lang="en-US" sz="2400" dirty="0" smtClean="0"/>
              <a:t> </a:t>
            </a:r>
            <a:r>
              <a:rPr lang="en-US" sz="2400" dirty="0" err="1" smtClean="0"/>
              <a:t>tanggal</a:t>
            </a:r>
            <a:r>
              <a:rPr lang="en-US" sz="2400" dirty="0" smtClean="0"/>
              <a:t> 1 </a:t>
            </a:r>
            <a:r>
              <a:rPr lang="en-US" sz="2400" dirty="0" err="1" smtClean="0"/>
              <a:t>Juli</a:t>
            </a:r>
            <a:r>
              <a:rPr lang="en-US" sz="2400" dirty="0" smtClean="0"/>
              <a:t> 2007 (</a:t>
            </a:r>
            <a:r>
              <a:rPr lang="en-US" sz="2400" dirty="0" err="1" smtClean="0"/>
              <a:t>tanggal</a:t>
            </a:r>
            <a:r>
              <a:rPr lang="en-US" sz="2400" dirty="0" smtClean="0"/>
              <a:t> </a:t>
            </a:r>
            <a:r>
              <a:rPr lang="en-US" sz="2400" dirty="0" err="1" smtClean="0"/>
              <a:t>jatuh</a:t>
            </a:r>
            <a:r>
              <a:rPr lang="en-US" sz="2400" dirty="0" smtClean="0"/>
              <a:t> tempo)  </a:t>
            </a:r>
            <a:r>
              <a:rPr lang="en-US" sz="2400" dirty="0" err="1" smtClean="0"/>
              <a:t>wesel</a:t>
            </a:r>
            <a:r>
              <a:rPr lang="en-US" sz="2400" dirty="0" smtClean="0"/>
              <a:t> </a:t>
            </a:r>
            <a:r>
              <a:rPr lang="en-US" sz="2400" dirty="0" err="1" smtClean="0"/>
              <a:t>dilunasi</a:t>
            </a:r>
            <a:r>
              <a:rPr lang="en-US" sz="2400" dirty="0" smtClean="0"/>
              <a:t> </a:t>
            </a:r>
            <a:r>
              <a:rPr lang="en-US" sz="2400" dirty="0" err="1" smtClean="0"/>
              <a:t>oleh</a:t>
            </a:r>
            <a:r>
              <a:rPr lang="en-US" sz="2400" dirty="0" smtClean="0"/>
              <a:t> </a:t>
            </a:r>
            <a:r>
              <a:rPr lang="en-US" sz="2400" dirty="0" err="1" smtClean="0"/>
              <a:t>Nyonya</a:t>
            </a:r>
            <a:r>
              <a:rPr lang="en-US" sz="2400" dirty="0" smtClean="0"/>
              <a:t> </a:t>
            </a:r>
            <a:r>
              <a:rPr lang="en-US" sz="2400" dirty="0" err="1" smtClean="0"/>
              <a:t>Camelia</a:t>
            </a:r>
            <a:r>
              <a:rPr lang="en-US" sz="2400" dirty="0" smtClean="0"/>
              <a:t>.</a:t>
            </a:r>
            <a:endParaRPr lang="id-ID" sz="2400" dirty="0" smtClean="0"/>
          </a:p>
          <a:p>
            <a:r>
              <a:rPr lang="en-US" sz="2400" dirty="0" smtClean="0"/>
              <a:t> </a:t>
            </a:r>
            <a:r>
              <a:rPr lang="en-US" sz="2400" dirty="0" err="1" smtClean="0"/>
              <a:t>Buat</a:t>
            </a:r>
            <a:r>
              <a:rPr lang="en-US" sz="2400" dirty="0" smtClean="0"/>
              <a:t> </a:t>
            </a:r>
            <a:r>
              <a:rPr lang="en-US" sz="2400" dirty="0" err="1" smtClean="0"/>
              <a:t>jurnal</a:t>
            </a:r>
            <a:r>
              <a:rPr lang="en-US" sz="2400" dirty="0" smtClean="0"/>
              <a:t> yang </a:t>
            </a:r>
            <a:r>
              <a:rPr lang="en-US" sz="2400" dirty="0" err="1" smtClean="0"/>
              <a:t>diperlukan</a:t>
            </a:r>
            <a:r>
              <a:rPr lang="en-US" sz="2400" dirty="0" smtClean="0"/>
              <a:t> </a:t>
            </a:r>
            <a:r>
              <a:rPr lang="en-US" sz="2400" dirty="0" err="1" smtClean="0"/>
              <a:t>oleh</a:t>
            </a:r>
            <a:r>
              <a:rPr lang="en-US" sz="2400" dirty="0" smtClean="0"/>
              <a:t> </a:t>
            </a:r>
            <a:r>
              <a:rPr lang="en-US" sz="2400" dirty="0" err="1" smtClean="0"/>
              <a:t>ketiga</a:t>
            </a:r>
            <a:r>
              <a:rPr lang="en-US" sz="2400" dirty="0" smtClean="0"/>
              <a:t> </a:t>
            </a:r>
            <a:r>
              <a:rPr lang="en-US" sz="2400" dirty="0" err="1" smtClean="0"/>
              <a:t>pihak</a:t>
            </a:r>
            <a:r>
              <a:rPr lang="en-US" sz="2400" dirty="0" smtClean="0"/>
              <a:t> </a:t>
            </a:r>
            <a:r>
              <a:rPr lang="en-US" sz="2400" dirty="0" err="1" smtClean="0"/>
              <a:t>diatas</a:t>
            </a:r>
            <a:r>
              <a:rPr lang="en-US" sz="2400" dirty="0" smtClean="0"/>
              <a:t>?</a:t>
            </a:r>
            <a:endParaRPr lang="id-ID"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917575"/>
            <a:ext cx="8229600" cy="1143000"/>
          </a:xfrm>
        </p:spPr>
        <p:txBody>
          <a:bodyPr/>
          <a:lstStyle/>
          <a:p>
            <a:pPr eaLnBrk="1" hangingPunct="1"/>
            <a:r>
              <a:rPr lang="en-US" sz="4000" smtClean="0"/>
              <a:t>Perbedaan Wesel dengan Promes </a:t>
            </a:r>
          </a:p>
        </p:txBody>
      </p:sp>
      <p:sp>
        <p:nvSpPr>
          <p:cNvPr id="29699" name="Rectangle 3"/>
          <p:cNvSpPr>
            <a:spLocks noGrp="1" noChangeArrowheads="1"/>
          </p:cNvSpPr>
          <p:nvPr>
            <p:ph type="body" idx="1"/>
          </p:nvPr>
        </p:nvSpPr>
        <p:spPr>
          <a:xfrm>
            <a:off x="457200" y="2071688"/>
            <a:ext cx="8229600" cy="4525962"/>
          </a:xfrm>
        </p:spPr>
        <p:txBody>
          <a:bodyPr/>
          <a:lstStyle/>
          <a:p>
            <a:pPr marL="609600" indent="-609600" eaLnBrk="1" hangingPunct="1">
              <a:lnSpc>
                <a:spcPct val="90000"/>
              </a:lnSpc>
              <a:buFontTx/>
              <a:buNone/>
            </a:pPr>
            <a:r>
              <a:rPr lang="en-US" sz="2400" smtClean="0"/>
              <a:t>WESEL</a:t>
            </a:r>
          </a:p>
          <a:p>
            <a:pPr marL="609600" indent="-609600" eaLnBrk="1" hangingPunct="1">
              <a:lnSpc>
                <a:spcPct val="90000"/>
              </a:lnSpc>
            </a:pPr>
            <a:r>
              <a:rPr lang="en-US" sz="2400" smtClean="0"/>
              <a:t>Wesel adalah surat perintah utk membayar</a:t>
            </a:r>
          </a:p>
          <a:p>
            <a:pPr marL="609600" indent="-609600" eaLnBrk="1" hangingPunct="1">
              <a:lnSpc>
                <a:spcPct val="90000"/>
              </a:lnSpc>
            </a:pPr>
            <a:r>
              <a:rPr lang="en-US" sz="2400" smtClean="0"/>
              <a:t>Penarik &amp; yang berkepentingan terdiri atas 2 pihak</a:t>
            </a:r>
          </a:p>
          <a:p>
            <a:pPr marL="609600" indent="-609600" eaLnBrk="1" hangingPunct="1">
              <a:lnSpc>
                <a:spcPct val="90000"/>
              </a:lnSpc>
            </a:pPr>
            <a:r>
              <a:rPr lang="en-US" sz="2400" smtClean="0"/>
              <a:t>Yang membuat adalah pihak yang punya piutang</a:t>
            </a:r>
          </a:p>
          <a:p>
            <a:pPr marL="609600" indent="-609600" eaLnBrk="1" hangingPunct="1">
              <a:lnSpc>
                <a:spcPct val="90000"/>
              </a:lnSpc>
            </a:pPr>
            <a:r>
              <a:rPr lang="en-US" sz="2400" smtClean="0"/>
              <a:t>Memerlukan akseptasi</a:t>
            </a:r>
          </a:p>
          <a:p>
            <a:pPr marL="609600" indent="-609600" eaLnBrk="1" hangingPunct="1">
              <a:lnSpc>
                <a:spcPct val="90000"/>
              </a:lnSpc>
              <a:buFontTx/>
              <a:buNone/>
            </a:pPr>
            <a:endParaRPr lang="en-US" sz="2400" smtClean="0"/>
          </a:p>
          <a:p>
            <a:pPr marL="609600" indent="-609600" eaLnBrk="1" hangingPunct="1">
              <a:lnSpc>
                <a:spcPct val="90000"/>
              </a:lnSpc>
              <a:buFontTx/>
              <a:buNone/>
            </a:pPr>
            <a:r>
              <a:rPr lang="en-US" sz="2400" smtClean="0"/>
              <a:t>PROMES</a:t>
            </a:r>
          </a:p>
          <a:p>
            <a:pPr marL="609600" indent="-609600" eaLnBrk="1" hangingPunct="1">
              <a:lnSpc>
                <a:spcPct val="90000"/>
              </a:lnSpc>
            </a:pPr>
            <a:r>
              <a:rPr lang="en-US" sz="2400" smtClean="0"/>
              <a:t>Promes adalah surat janji utk membayar </a:t>
            </a:r>
          </a:p>
          <a:p>
            <a:pPr marL="609600" indent="-609600" eaLnBrk="1" hangingPunct="1">
              <a:lnSpc>
                <a:spcPct val="90000"/>
              </a:lnSpc>
            </a:pPr>
            <a:r>
              <a:rPr lang="en-US" sz="2400" smtClean="0"/>
              <a:t>Penarik &amp; yang berkepentingan terdiri atas 1 pihak</a:t>
            </a:r>
          </a:p>
          <a:p>
            <a:pPr marL="609600" indent="-609600" eaLnBrk="1" hangingPunct="1">
              <a:lnSpc>
                <a:spcPct val="90000"/>
              </a:lnSpc>
            </a:pPr>
            <a:r>
              <a:rPr lang="en-US" sz="2400" smtClean="0"/>
              <a:t>Yang membuat adalah pihak yang punya utang</a:t>
            </a:r>
          </a:p>
          <a:p>
            <a:pPr marL="609600" indent="-609600" eaLnBrk="1" hangingPunct="1">
              <a:lnSpc>
                <a:spcPct val="90000"/>
              </a:lnSpc>
            </a:pPr>
            <a:r>
              <a:rPr lang="en-US" sz="2400" smtClean="0"/>
              <a:t>Tidak memerlukan akseptasi </a:t>
            </a:r>
          </a:p>
          <a:p>
            <a:pPr marL="609600" indent="-609600" eaLnBrk="1" hangingPunct="1">
              <a:lnSpc>
                <a:spcPct val="90000"/>
              </a:lnSpc>
            </a:pPr>
            <a:endParaRPr lang="en-US" sz="2400" smtClean="0"/>
          </a:p>
        </p:txBody>
      </p:sp>
    </p:spTree>
  </p:cSld>
  <p:clrMapOvr>
    <a:masterClrMapping/>
  </p:clrMapOvr>
  <p:transition>
    <p:pull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850900"/>
            <a:ext cx="8229600" cy="1143000"/>
          </a:xfrm>
        </p:spPr>
        <p:txBody>
          <a:bodyPr/>
          <a:lstStyle/>
          <a:p>
            <a:pPr eaLnBrk="1" hangingPunct="1"/>
            <a:r>
              <a:rPr lang="en-US" sz="3500" smtClean="0"/>
              <a:t>Wesel ada 2 macam :</a:t>
            </a:r>
          </a:p>
        </p:txBody>
      </p:sp>
      <p:sp>
        <p:nvSpPr>
          <p:cNvPr id="30723" name="Rectangle 3"/>
          <p:cNvSpPr>
            <a:spLocks noGrp="1" noChangeArrowheads="1"/>
          </p:cNvSpPr>
          <p:nvPr>
            <p:ph type="body" idx="1"/>
          </p:nvPr>
        </p:nvSpPr>
        <p:spPr>
          <a:xfrm>
            <a:off x="468313" y="2205038"/>
            <a:ext cx="8229600" cy="1512887"/>
          </a:xfrm>
        </p:spPr>
        <p:txBody>
          <a:bodyPr/>
          <a:lstStyle/>
          <a:p>
            <a:pPr marL="990600" lvl="1" indent="-533400" eaLnBrk="1" hangingPunct="1"/>
            <a:r>
              <a:rPr lang="en-US" sz="2400" smtClean="0"/>
              <a:t>Dapat dipindahtangankan</a:t>
            </a:r>
          </a:p>
          <a:p>
            <a:pPr marL="990600" lvl="1" indent="-533400" eaLnBrk="1" hangingPunct="1"/>
            <a:r>
              <a:rPr lang="en-US" sz="2400" smtClean="0"/>
              <a:t>Tidak dapat dipindahtangankan</a:t>
            </a:r>
          </a:p>
        </p:txBody>
      </p:sp>
      <p:sp>
        <p:nvSpPr>
          <p:cNvPr id="30724" name="Rectangle 4"/>
          <p:cNvSpPr>
            <a:spLocks noChangeArrowheads="1"/>
          </p:cNvSpPr>
          <p:nvPr/>
        </p:nvSpPr>
        <p:spPr bwMode="auto">
          <a:xfrm>
            <a:off x="611188" y="3429000"/>
            <a:ext cx="8229600" cy="1143000"/>
          </a:xfrm>
          <a:prstGeom prst="rect">
            <a:avLst/>
          </a:prstGeom>
          <a:noFill/>
          <a:ln w="9525">
            <a:noFill/>
            <a:miter lim="800000"/>
            <a:headEnd/>
            <a:tailEnd/>
          </a:ln>
        </p:spPr>
        <p:txBody>
          <a:bodyPr anchor="ctr"/>
          <a:lstStyle/>
          <a:p>
            <a:pPr marL="838200" indent="-838200" algn="ctr"/>
            <a:r>
              <a:rPr lang="en-US" sz="3500">
                <a:solidFill>
                  <a:schemeClr val="tx2"/>
                </a:solidFill>
              </a:rPr>
              <a:t>Piutang wesel ada 2 macam :</a:t>
            </a:r>
          </a:p>
        </p:txBody>
      </p:sp>
      <p:sp>
        <p:nvSpPr>
          <p:cNvPr id="30725" name="Rectangle 6"/>
          <p:cNvSpPr>
            <a:spLocks noChangeArrowheads="1"/>
          </p:cNvSpPr>
          <p:nvPr/>
        </p:nvSpPr>
        <p:spPr bwMode="auto">
          <a:xfrm>
            <a:off x="539750" y="4581525"/>
            <a:ext cx="8229600" cy="1512888"/>
          </a:xfrm>
          <a:prstGeom prst="rect">
            <a:avLst/>
          </a:prstGeom>
          <a:noFill/>
          <a:ln w="9525">
            <a:noFill/>
            <a:miter lim="800000"/>
            <a:headEnd/>
            <a:tailEnd/>
          </a:ln>
        </p:spPr>
        <p:txBody>
          <a:bodyPr/>
          <a:lstStyle/>
          <a:p>
            <a:pPr marL="990600" lvl="1" indent="-533400">
              <a:spcBef>
                <a:spcPct val="20000"/>
              </a:spcBef>
              <a:buFontTx/>
              <a:buChar char="–"/>
            </a:pPr>
            <a:r>
              <a:rPr lang="en-US" sz="2400"/>
              <a:t>Piutang wesel berbunga</a:t>
            </a:r>
          </a:p>
          <a:p>
            <a:pPr marL="990600" lvl="1" indent="-533400">
              <a:spcBef>
                <a:spcPct val="20000"/>
              </a:spcBef>
              <a:buFontTx/>
              <a:buChar char="–"/>
            </a:pPr>
            <a:r>
              <a:rPr lang="en-US" sz="2400"/>
              <a:t>Piutang wesel tidak berbunga</a:t>
            </a:r>
          </a:p>
        </p:txBody>
      </p:sp>
    </p:spTree>
  </p:cSld>
  <p:clrMapOvr>
    <a:masterClrMapping/>
  </p:clrMapOvr>
  <p:transition>
    <p:cover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68313" y="765175"/>
            <a:ext cx="8229600" cy="1143000"/>
          </a:xfrm>
        </p:spPr>
        <p:txBody>
          <a:bodyPr/>
          <a:lstStyle/>
          <a:p>
            <a:pPr marL="838200" indent="-838200" eaLnBrk="1" hangingPunct="1"/>
            <a:r>
              <a:rPr lang="en-US" smtClean="0"/>
              <a:t>Piutang wesel berbunga</a:t>
            </a:r>
          </a:p>
        </p:txBody>
      </p:sp>
      <p:sp>
        <p:nvSpPr>
          <p:cNvPr id="31747" name="Rectangle 3"/>
          <p:cNvSpPr>
            <a:spLocks noGrp="1" noChangeArrowheads="1"/>
          </p:cNvSpPr>
          <p:nvPr>
            <p:ph type="body" idx="1"/>
          </p:nvPr>
        </p:nvSpPr>
        <p:spPr>
          <a:xfrm>
            <a:off x="468313" y="2060575"/>
            <a:ext cx="8229600" cy="4525963"/>
          </a:xfrm>
        </p:spPr>
        <p:txBody>
          <a:bodyPr/>
          <a:lstStyle/>
          <a:p>
            <a:pPr eaLnBrk="1" hangingPunct="1">
              <a:lnSpc>
                <a:spcPct val="80000"/>
              </a:lnSpc>
              <a:buFontTx/>
              <a:buNone/>
            </a:pPr>
            <a:r>
              <a:rPr lang="en-US" sz="2400" dirty="0" err="1" smtClean="0"/>
              <a:t>Rumus</a:t>
            </a:r>
            <a:r>
              <a:rPr lang="en-US" sz="2400" dirty="0" smtClean="0"/>
              <a:t> :</a:t>
            </a:r>
          </a:p>
          <a:p>
            <a:pPr marL="0" indent="0" algn="just" eaLnBrk="1" hangingPunct="1">
              <a:lnSpc>
                <a:spcPct val="80000"/>
              </a:lnSpc>
              <a:buFontTx/>
              <a:buNone/>
            </a:pPr>
            <a:r>
              <a:rPr lang="en-US" sz="2400" dirty="0" err="1" smtClean="0"/>
              <a:t>Bunga</a:t>
            </a:r>
            <a:r>
              <a:rPr lang="en-US" sz="2400" dirty="0" smtClean="0"/>
              <a:t> = </a:t>
            </a:r>
            <a:r>
              <a:rPr lang="en-US" sz="2400" dirty="0" err="1" smtClean="0"/>
              <a:t>Nilai</a:t>
            </a:r>
            <a:r>
              <a:rPr lang="en-US" sz="2400" dirty="0" smtClean="0"/>
              <a:t> Nom. Wesel X </a:t>
            </a:r>
            <a:r>
              <a:rPr lang="en-US" sz="2400" dirty="0" err="1" smtClean="0"/>
              <a:t>Tgk.bunga</a:t>
            </a:r>
            <a:r>
              <a:rPr lang="en-US" sz="2400" dirty="0" smtClean="0"/>
              <a:t>/</a:t>
            </a:r>
            <a:r>
              <a:rPr lang="en-US" sz="2400" dirty="0" err="1" smtClean="0"/>
              <a:t>thn</a:t>
            </a:r>
            <a:r>
              <a:rPr lang="en-US" sz="2400" dirty="0" smtClean="0"/>
              <a:t> X </a:t>
            </a:r>
            <a:r>
              <a:rPr lang="en-US" sz="2400" dirty="0" err="1" smtClean="0"/>
              <a:t>jgk</a:t>
            </a:r>
            <a:r>
              <a:rPr lang="en-US" sz="2400" dirty="0" smtClean="0"/>
              <a:t> </a:t>
            </a:r>
            <a:r>
              <a:rPr lang="en-US" sz="2400" dirty="0" err="1" smtClean="0"/>
              <a:t>waktu</a:t>
            </a:r>
            <a:r>
              <a:rPr lang="en-US" sz="2400" dirty="0" smtClean="0"/>
              <a:t> </a:t>
            </a:r>
            <a:r>
              <a:rPr lang="en-US" sz="2400" dirty="0" err="1" smtClean="0"/>
              <a:t>dlm</a:t>
            </a:r>
            <a:r>
              <a:rPr lang="id-ID" sz="2400" dirty="0" smtClean="0"/>
              <a:t> </a:t>
            </a:r>
            <a:r>
              <a:rPr lang="en-US" sz="2400" dirty="0" err="1" smtClean="0"/>
              <a:t>pecahan</a:t>
            </a:r>
            <a:r>
              <a:rPr lang="en-US" sz="2400" dirty="0" smtClean="0"/>
              <a:t> </a:t>
            </a:r>
            <a:r>
              <a:rPr lang="en-US" sz="2400" dirty="0" err="1" smtClean="0"/>
              <a:t>setahun</a:t>
            </a:r>
            <a:endParaRPr lang="en-US" sz="2400" dirty="0" smtClean="0"/>
          </a:p>
          <a:p>
            <a:pPr eaLnBrk="1" hangingPunct="1">
              <a:lnSpc>
                <a:spcPct val="80000"/>
              </a:lnSpc>
              <a:buFontTx/>
              <a:buNone/>
            </a:pPr>
            <a:endParaRPr lang="en-US" sz="2400" dirty="0" smtClean="0"/>
          </a:p>
          <a:p>
            <a:pPr eaLnBrk="1" hangingPunct="1">
              <a:lnSpc>
                <a:spcPct val="80000"/>
              </a:lnSpc>
              <a:buFontTx/>
              <a:buNone/>
            </a:pPr>
            <a:r>
              <a:rPr lang="en-US" sz="2400" dirty="0" err="1" smtClean="0"/>
              <a:t>Contoh</a:t>
            </a:r>
            <a:r>
              <a:rPr lang="en-US" sz="2400" dirty="0" smtClean="0"/>
              <a:t> :</a:t>
            </a:r>
          </a:p>
          <a:p>
            <a:pPr eaLnBrk="1" hangingPunct="1">
              <a:lnSpc>
                <a:spcPct val="80000"/>
              </a:lnSpc>
            </a:pPr>
            <a:r>
              <a:rPr lang="en-US" sz="2400" dirty="0" smtClean="0"/>
              <a:t>	Nom = </a:t>
            </a:r>
            <a:r>
              <a:rPr lang="en-US" sz="2400" dirty="0" err="1" smtClean="0"/>
              <a:t>Rp</a:t>
            </a:r>
            <a:r>
              <a:rPr lang="en-US" sz="2400" dirty="0" smtClean="0"/>
              <a:t>. 730, </a:t>
            </a:r>
            <a:r>
              <a:rPr lang="en-US" sz="2400" dirty="0" err="1" smtClean="0"/>
              <a:t>bunga</a:t>
            </a:r>
            <a:r>
              <a:rPr lang="en-US" sz="2400" dirty="0" smtClean="0"/>
              <a:t> = 18%, </a:t>
            </a:r>
            <a:r>
              <a:rPr lang="en-US" sz="2400" dirty="0" err="1" smtClean="0"/>
              <a:t>umur</a:t>
            </a:r>
            <a:r>
              <a:rPr lang="en-US" sz="2400" dirty="0" smtClean="0"/>
              <a:t> = 120 </a:t>
            </a:r>
            <a:r>
              <a:rPr lang="en-US" sz="2400" dirty="0" err="1" smtClean="0"/>
              <a:t>hari</a:t>
            </a:r>
            <a:endParaRPr lang="en-US" sz="2400" dirty="0" smtClean="0"/>
          </a:p>
          <a:p>
            <a:pPr eaLnBrk="1" hangingPunct="1">
              <a:lnSpc>
                <a:spcPct val="80000"/>
              </a:lnSpc>
              <a:buFontTx/>
              <a:buNone/>
            </a:pPr>
            <a:r>
              <a:rPr lang="en-US" sz="2400" dirty="0" smtClean="0"/>
              <a:t>		</a:t>
            </a:r>
            <a:r>
              <a:rPr lang="en-US" sz="2400" dirty="0" err="1" smtClean="0"/>
              <a:t>Maka</a:t>
            </a:r>
            <a:r>
              <a:rPr lang="en-US" sz="2400" dirty="0" smtClean="0"/>
              <a:t> : </a:t>
            </a:r>
            <a:r>
              <a:rPr lang="en-US" sz="2400" dirty="0" err="1" smtClean="0"/>
              <a:t>bunga</a:t>
            </a:r>
            <a:r>
              <a:rPr lang="en-US" sz="2400" dirty="0" smtClean="0"/>
              <a:t> = </a:t>
            </a:r>
            <a:r>
              <a:rPr lang="en-US" sz="2400" dirty="0" err="1" smtClean="0"/>
              <a:t>Rp</a:t>
            </a:r>
            <a:r>
              <a:rPr lang="en-US" sz="2400" dirty="0" smtClean="0"/>
              <a:t>. 730 X 18% X 120/365 = </a:t>
            </a:r>
            <a:r>
              <a:rPr lang="en-US" sz="2400" dirty="0" err="1" smtClean="0"/>
              <a:t>Rp</a:t>
            </a:r>
            <a:r>
              <a:rPr lang="en-US" sz="2400" dirty="0" smtClean="0"/>
              <a:t>. 43,2</a:t>
            </a:r>
          </a:p>
          <a:p>
            <a:pPr eaLnBrk="1" hangingPunct="1">
              <a:lnSpc>
                <a:spcPct val="80000"/>
              </a:lnSpc>
            </a:pPr>
            <a:r>
              <a:rPr lang="en-US" sz="2400" dirty="0" smtClean="0"/>
              <a:t>	Nom = </a:t>
            </a:r>
            <a:r>
              <a:rPr lang="en-US" sz="2400" dirty="0" err="1" smtClean="0"/>
              <a:t>Rp</a:t>
            </a:r>
            <a:r>
              <a:rPr lang="en-US" sz="2400" dirty="0" smtClean="0"/>
              <a:t>. 1.000, </a:t>
            </a:r>
            <a:r>
              <a:rPr lang="en-US" sz="2400" dirty="0" err="1" smtClean="0"/>
              <a:t>bunga</a:t>
            </a:r>
            <a:r>
              <a:rPr lang="en-US" sz="2400" dirty="0" smtClean="0"/>
              <a:t> = 15%, </a:t>
            </a:r>
            <a:r>
              <a:rPr lang="en-US" sz="2400" dirty="0" err="1" smtClean="0"/>
              <a:t>umur</a:t>
            </a:r>
            <a:r>
              <a:rPr lang="en-US" sz="2400" dirty="0" smtClean="0"/>
              <a:t> = 6 </a:t>
            </a:r>
            <a:r>
              <a:rPr lang="en-US" sz="2400" dirty="0" err="1" smtClean="0"/>
              <a:t>bln</a:t>
            </a:r>
            <a:endParaRPr lang="en-US" sz="2400" dirty="0" smtClean="0"/>
          </a:p>
          <a:p>
            <a:pPr eaLnBrk="1" hangingPunct="1">
              <a:lnSpc>
                <a:spcPct val="80000"/>
              </a:lnSpc>
              <a:buFontTx/>
              <a:buNone/>
            </a:pPr>
            <a:r>
              <a:rPr lang="en-US" sz="2400" dirty="0" smtClean="0"/>
              <a:t>		</a:t>
            </a:r>
            <a:r>
              <a:rPr lang="en-US" sz="2400" dirty="0" err="1" smtClean="0"/>
              <a:t>Maka</a:t>
            </a:r>
            <a:r>
              <a:rPr lang="en-US" sz="2400" dirty="0" smtClean="0"/>
              <a:t> : </a:t>
            </a:r>
            <a:r>
              <a:rPr lang="en-US" sz="2400" dirty="0" err="1" smtClean="0"/>
              <a:t>bunga</a:t>
            </a:r>
            <a:r>
              <a:rPr lang="en-US" sz="2400" dirty="0" smtClean="0"/>
              <a:t> = </a:t>
            </a:r>
            <a:r>
              <a:rPr lang="en-US" sz="2400" dirty="0" err="1" smtClean="0"/>
              <a:t>Rp</a:t>
            </a:r>
            <a:r>
              <a:rPr lang="en-US" sz="2400" dirty="0" smtClean="0"/>
              <a:t>. 1.000 X 15% X 6/12 = </a:t>
            </a:r>
            <a:r>
              <a:rPr lang="en-US" sz="2400" dirty="0" err="1" smtClean="0"/>
              <a:t>Rp</a:t>
            </a:r>
            <a:r>
              <a:rPr lang="en-US" sz="2400" dirty="0" smtClean="0"/>
              <a:t>. 75</a:t>
            </a:r>
          </a:p>
          <a:p>
            <a:pPr eaLnBrk="1" hangingPunct="1">
              <a:lnSpc>
                <a:spcPct val="80000"/>
              </a:lnSpc>
            </a:pPr>
            <a:r>
              <a:rPr lang="en-US" sz="2400" dirty="0" smtClean="0"/>
              <a:t>	Nom = </a:t>
            </a:r>
            <a:r>
              <a:rPr lang="en-US" sz="2400" dirty="0" err="1" smtClean="0"/>
              <a:t>Rp</a:t>
            </a:r>
            <a:r>
              <a:rPr lang="en-US" sz="2400" dirty="0" smtClean="0"/>
              <a:t>. 2.000, </a:t>
            </a:r>
            <a:r>
              <a:rPr lang="en-US" sz="2400" dirty="0" err="1" smtClean="0"/>
              <a:t>bunga</a:t>
            </a:r>
            <a:r>
              <a:rPr lang="en-US" sz="2400" dirty="0" smtClean="0"/>
              <a:t> = 12%, </a:t>
            </a:r>
            <a:r>
              <a:rPr lang="en-US" sz="2400" dirty="0" err="1" smtClean="0"/>
              <a:t>umur</a:t>
            </a:r>
            <a:r>
              <a:rPr lang="en-US" sz="2400" dirty="0" smtClean="0"/>
              <a:t> = 1 </a:t>
            </a:r>
            <a:r>
              <a:rPr lang="en-US" sz="2400" dirty="0" err="1" smtClean="0"/>
              <a:t>thn</a:t>
            </a:r>
            <a:endParaRPr lang="en-US" sz="2400" dirty="0" smtClean="0"/>
          </a:p>
          <a:p>
            <a:pPr eaLnBrk="1" hangingPunct="1">
              <a:lnSpc>
                <a:spcPct val="80000"/>
              </a:lnSpc>
              <a:buFontTx/>
              <a:buNone/>
            </a:pPr>
            <a:r>
              <a:rPr lang="en-US" sz="2400" dirty="0" smtClean="0"/>
              <a:t>		</a:t>
            </a:r>
            <a:r>
              <a:rPr lang="en-US" sz="2400" dirty="0" err="1" smtClean="0"/>
              <a:t>Maka</a:t>
            </a:r>
            <a:r>
              <a:rPr lang="en-US" sz="2400" dirty="0" smtClean="0"/>
              <a:t> : </a:t>
            </a:r>
            <a:r>
              <a:rPr lang="en-US" sz="2400" dirty="0" err="1" smtClean="0"/>
              <a:t>bunga</a:t>
            </a:r>
            <a:r>
              <a:rPr lang="en-US" sz="2400" dirty="0" smtClean="0"/>
              <a:t> = </a:t>
            </a:r>
            <a:r>
              <a:rPr lang="en-US" sz="2400" dirty="0" err="1" smtClean="0"/>
              <a:t>Rp</a:t>
            </a:r>
            <a:r>
              <a:rPr lang="en-US" sz="2400" dirty="0" smtClean="0"/>
              <a:t>. 2.000 X 12% X 1/1 = </a:t>
            </a:r>
            <a:r>
              <a:rPr lang="en-US" sz="2400" dirty="0" err="1" smtClean="0"/>
              <a:t>Rp</a:t>
            </a:r>
            <a:r>
              <a:rPr lang="en-US" sz="2400" dirty="0" smtClean="0"/>
              <a:t>. 240</a:t>
            </a:r>
          </a:p>
        </p:txBody>
      </p:sp>
    </p:spTree>
  </p:cSld>
  <p:clrMapOvr>
    <a:masterClrMapping/>
  </p:clrMapOvr>
  <p:transition>
    <p:pull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00" name="Rectangle 4"/>
          <p:cNvSpPr>
            <a:spLocks noGrp="1" noChangeArrowheads="1"/>
          </p:cNvSpPr>
          <p:nvPr>
            <p:ph idx="1"/>
          </p:nvPr>
        </p:nvSpPr>
        <p:spPr>
          <a:xfrm>
            <a:off x="457200" y="304800"/>
            <a:ext cx="8229600" cy="5821363"/>
          </a:xfrm>
        </p:spPr>
        <p:txBody>
          <a:bodyPr/>
          <a:lstStyle/>
          <a:p>
            <a:pPr marL="0" indent="0" eaLnBrk="1" hangingPunct="1">
              <a:lnSpc>
                <a:spcPct val="90000"/>
              </a:lnSpc>
              <a:buFontTx/>
              <a:buNone/>
            </a:pPr>
            <a:r>
              <a:rPr lang="en-US" sz="2800" dirty="0" err="1" smtClean="0"/>
              <a:t>Contoh</a:t>
            </a:r>
            <a:r>
              <a:rPr lang="en-US" sz="2800" dirty="0" smtClean="0"/>
              <a:t> : </a:t>
            </a:r>
            <a:r>
              <a:rPr lang="en-US" sz="2800" dirty="0" err="1" smtClean="0"/>
              <a:t>Jangka</a:t>
            </a:r>
            <a:r>
              <a:rPr lang="en-US" sz="2800" dirty="0" smtClean="0"/>
              <a:t> </a:t>
            </a:r>
            <a:r>
              <a:rPr lang="en-US" sz="2800" dirty="0" err="1" smtClean="0"/>
              <a:t>waktu</a:t>
            </a:r>
            <a:r>
              <a:rPr lang="en-US" sz="2800" dirty="0" smtClean="0"/>
              <a:t> </a:t>
            </a:r>
            <a:r>
              <a:rPr lang="en-US" sz="2800" dirty="0" err="1" smtClean="0"/>
              <a:t>wesel</a:t>
            </a:r>
            <a:r>
              <a:rPr lang="en-US" sz="2800" dirty="0" smtClean="0"/>
              <a:t> 90 </a:t>
            </a:r>
            <a:r>
              <a:rPr lang="en-US" sz="2800" dirty="0" err="1" smtClean="0"/>
              <a:t>hari</a:t>
            </a:r>
            <a:r>
              <a:rPr lang="en-US" sz="2800" dirty="0" smtClean="0"/>
              <a:t>, </a:t>
            </a:r>
            <a:r>
              <a:rPr lang="en-US" sz="2800" dirty="0" err="1" smtClean="0"/>
              <a:t>diterbitkan</a:t>
            </a:r>
            <a:r>
              <a:rPr lang="en-US" sz="2800" dirty="0" smtClean="0"/>
              <a:t> </a:t>
            </a:r>
            <a:r>
              <a:rPr lang="en-US" sz="2800" dirty="0" err="1" smtClean="0"/>
              <a:t>tgl</a:t>
            </a:r>
            <a:r>
              <a:rPr lang="en-US" sz="2800" dirty="0" smtClean="0"/>
              <a:t> 16 </a:t>
            </a:r>
            <a:r>
              <a:rPr lang="en-US" sz="2800" dirty="0" err="1" smtClean="0"/>
              <a:t>Maret</a:t>
            </a:r>
            <a:r>
              <a:rPr lang="en-US" sz="2800" dirty="0" smtClean="0"/>
              <a:t>. </a:t>
            </a:r>
            <a:r>
              <a:rPr lang="en-US" sz="2800" dirty="0" err="1" smtClean="0"/>
              <a:t>Tgl</a:t>
            </a:r>
            <a:r>
              <a:rPr lang="en-US" sz="2800" dirty="0" smtClean="0"/>
              <a:t> </a:t>
            </a:r>
            <a:r>
              <a:rPr lang="en-US" sz="2800" dirty="0" err="1" smtClean="0"/>
              <a:t>jatuh</a:t>
            </a:r>
            <a:r>
              <a:rPr lang="en-US" sz="2800" dirty="0" smtClean="0"/>
              <a:t> tempo </a:t>
            </a:r>
            <a:r>
              <a:rPr lang="en-US" sz="2800" dirty="0" err="1" smtClean="0"/>
              <a:t>wesel</a:t>
            </a:r>
            <a:r>
              <a:rPr lang="en-US" sz="2800" dirty="0" smtClean="0"/>
              <a:t> </a:t>
            </a:r>
            <a:r>
              <a:rPr lang="en-US" sz="2800" dirty="0" err="1" smtClean="0"/>
              <a:t>adalah</a:t>
            </a:r>
            <a:r>
              <a:rPr lang="en-US" sz="2800" dirty="0" smtClean="0"/>
              <a:t> :</a:t>
            </a:r>
          </a:p>
          <a:p>
            <a:pPr marL="0" indent="0" eaLnBrk="1" hangingPunct="1">
              <a:lnSpc>
                <a:spcPct val="90000"/>
              </a:lnSpc>
              <a:buFontTx/>
              <a:buNone/>
            </a:pPr>
            <a:r>
              <a:rPr lang="en-US" sz="2800" dirty="0" err="1" smtClean="0"/>
              <a:t>Maret</a:t>
            </a:r>
            <a:r>
              <a:rPr lang="en-US" sz="2800" dirty="0" smtClean="0"/>
              <a:t>		31 – 16 =		</a:t>
            </a:r>
            <a:r>
              <a:rPr lang="id-ID" sz="2800" dirty="0" smtClean="0"/>
              <a:t>            </a:t>
            </a:r>
            <a:r>
              <a:rPr lang="en-US" sz="2800" dirty="0" smtClean="0"/>
              <a:t>15 </a:t>
            </a:r>
            <a:r>
              <a:rPr lang="en-US" sz="2800" dirty="0" err="1" smtClean="0"/>
              <a:t>hari</a:t>
            </a:r>
            <a:endParaRPr lang="en-US" sz="2800" dirty="0" smtClean="0"/>
          </a:p>
          <a:p>
            <a:pPr marL="0" indent="0" eaLnBrk="1" hangingPunct="1">
              <a:lnSpc>
                <a:spcPct val="90000"/>
              </a:lnSpc>
              <a:buFontTx/>
              <a:buNone/>
            </a:pPr>
            <a:r>
              <a:rPr lang="en-US" sz="2800" dirty="0" smtClean="0"/>
              <a:t>April						30 </a:t>
            </a:r>
            <a:r>
              <a:rPr lang="en-US" sz="2800" dirty="0" err="1" smtClean="0"/>
              <a:t>hari</a:t>
            </a:r>
            <a:endParaRPr lang="en-US" sz="2800" dirty="0" smtClean="0"/>
          </a:p>
          <a:p>
            <a:pPr marL="0" indent="0" eaLnBrk="1" hangingPunct="1">
              <a:lnSpc>
                <a:spcPct val="90000"/>
              </a:lnSpc>
              <a:buFontTx/>
              <a:buNone/>
            </a:pPr>
            <a:r>
              <a:rPr lang="en-US" sz="2800" dirty="0" smtClean="0"/>
              <a:t>Mei						31 </a:t>
            </a:r>
            <a:r>
              <a:rPr lang="en-US" sz="2800" dirty="0" err="1" smtClean="0"/>
              <a:t>hari</a:t>
            </a:r>
            <a:endParaRPr lang="en-US" sz="2800" dirty="0" smtClean="0"/>
          </a:p>
          <a:p>
            <a:pPr marL="0" indent="0" eaLnBrk="1" hangingPunct="1">
              <a:lnSpc>
                <a:spcPct val="90000"/>
              </a:lnSpc>
              <a:buFontTx/>
              <a:buNone/>
            </a:pPr>
            <a:r>
              <a:rPr lang="en-US" sz="2800" dirty="0" smtClean="0"/>
              <a:t/>
            </a:r>
            <a:br>
              <a:rPr lang="en-US" sz="2800" dirty="0" smtClean="0"/>
            </a:br>
            <a:r>
              <a:rPr lang="en-US" sz="2800" dirty="0" err="1" smtClean="0"/>
              <a:t>Jumlah</a:t>
            </a:r>
            <a:r>
              <a:rPr lang="en-US" sz="2800" dirty="0" smtClean="0"/>
              <a:t>					76 </a:t>
            </a:r>
            <a:r>
              <a:rPr lang="en-US" sz="2800" dirty="0" err="1" smtClean="0"/>
              <a:t>hari</a:t>
            </a:r>
            <a:endParaRPr lang="en-US" sz="2800" dirty="0" smtClean="0"/>
          </a:p>
          <a:p>
            <a:pPr marL="0" indent="0" eaLnBrk="1" hangingPunct="1">
              <a:lnSpc>
                <a:spcPct val="90000"/>
              </a:lnSpc>
              <a:buFontTx/>
              <a:buNone/>
            </a:pPr>
            <a:r>
              <a:rPr lang="en-US" sz="2800" dirty="0" err="1" smtClean="0"/>
              <a:t>Juni</a:t>
            </a:r>
            <a:r>
              <a:rPr lang="en-US" sz="2800" dirty="0" smtClean="0"/>
              <a:t>						14 </a:t>
            </a:r>
            <a:r>
              <a:rPr lang="en-US" sz="2800" dirty="0" err="1" smtClean="0"/>
              <a:t>hari</a:t>
            </a:r>
            <a:endParaRPr lang="en-US" sz="2800" dirty="0" smtClean="0"/>
          </a:p>
          <a:p>
            <a:pPr marL="0" indent="0" eaLnBrk="1" hangingPunct="1">
              <a:lnSpc>
                <a:spcPct val="90000"/>
              </a:lnSpc>
              <a:buFontTx/>
              <a:buNone/>
            </a:pPr>
            <a:r>
              <a:rPr lang="en-US" sz="2800" dirty="0" smtClean="0"/>
              <a:t/>
            </a:r>
            <a:br>
              <a:rPr lang="en-US" sz="2800" dirty="0" smtClean="0"/>
            </a:br>
            <a:r>
              <a:rPr lang="en-US" sz="2800" dirty="0" err="1" smtClean="0"/>
              <a:t>Jumlah</a:t>
            </a:r>
            <a:r>
              <a:rPr lang="en-US" sz="2800" dirty="0" smtClean="0"/>
              <a:t>					90 </a:t>
            </a:r>
            <a:r>
              <a:rPr lang="en-US" sz="2800" dirty="0" err="1" smtClean="0"/>
              <a:t>hari</a:t>
            </a:r>
            <a:r>
              <a:rPr lang="en-US" sz="2800" dirty="0" smtClean="0"/>
              <a:t>	</a:t>
            </a:r>
          </a:p>
          <a:p>
            <a:pPr marL="0" indent="0" eaLnBrk="1" hangingPunct="1">
              <a:lnSpc>
                <a:spcPct val="90000"/>
              </a:lnSpc>
              <a:buFontTx/>
              <a:buNone/>
            </a:pPr>
            <a:endParaRPr lang="en-US" sz="2800" dirty="0" smtClean="0"/>
          </a:p>
          <a:p>
            <a:pPr marL="0" indent="0" eaLnBrk="1" hangingPunct="1">
              <a:lnSpc>
                <a:spcPct val="90000"/>
              </a:lnSpc>
              <a:buFontTx/>
              <a:buNone/>
            </a:pPr>
            <a:r>
              <a:rPr lang="en-US" sz="2800" dirty="0" err="1" smtClean="0"/>
              <a:t>Tanggal</a:t>
            </a:r>
            <a:r>
              <a:rPr lang="en-US" sz="2800" dirty="0" smtClean="0"/>
              <a:t> </a:t>
            </a:r>
            <a:r>
              <a:rPr lang="en-US" sz="2800" dirty="0" err="1" smtClean="0"/>
              <a:t>jatuh</a:t>
            </a:r>
            <a:r>
              <a:rPr lang="en-US" sz="2800" dirty="0" smtClean="0"/>
              <a:t> tempo </a:t>
            </a:r>
            <a:r>
              <a:rPr lang="en-US" sz="2800" dirty="0" err="1" smtClean="0"/>
              <a:t>adalah</a:t>
            </a:r>
            <a:r>
              <a:rPr lang="en-US" sz="2800" dirty="0" smtClean="0"/>
              <a:t> 14 </a:t>
            </a:r>
            <a:r>
              <a:rPr lang="en-US" sz="2800" dirty="0" err="1" smtClean="0"/>
              <a:t>Juni</a:t>
            </a:r>
            <a:endParaRPr lang="en-US" sz="2800" dirty="0" smtClean="0"/>
          </a:p>
        </p:txBody>
      </p:sp>
      <p:sp>
        <p:nvSpPr>
          <p:cNvPr id="24579" name="Line 5"/>
          <p:cNvSpPr>
            <a:spLocks noChangeShapeType="1"/>
          </p:cNvSpPr>
          <p:nvPr/>
        </p:nvSpPr>
        <p:spPr bwMode="auto">
          <a:xfrm>
            <a:off x="5867400" y="2819400"/>
            <a:ext cx="1143000" cy="0"/>
          </a:xfrm>
          <a:prstGeom prst="line">
            <a:avLst/>
          </a:prstGeom>
          <a:noFill/>
          <a:ln w="9525">
            <a:solidFill>
              <a:schemeClr val="tx1"/>
            </a:solidFill>
            <a:round/>
            <a:headEnd/>
            <a:tailEnd/>
          </a:ln>
        </p:spPr>
        <p:txBody>
          <a:bodyPr/>
          <a:lstStyle/>
          <a:p>
            <a:endParaRPr lang="id-ID"/>
          </a:p>
        </p:txBody>
      </p:sp>
      <p:sp>
        <p:nvSpPr>
          <p:cNvPr id="24580" name="Line 6"/>
          <p:cNvSpPr>
            <a:spLocks noChangeShapeType="1"/>
          </p:cNvSpPr>
          <p:nvPr/>
        </p:nvSpPr>
        <p:spPr bwMode="auto">
          <a:xfrm>
            <a:off x="5867400" y="4038600"/>
            <a:ext cx="1295400" cy="0"/>
          </a:xfrm>
          <a:prstGeom prst="line">
            <a:avLst/>
          </a:prstGeom>
          <a:noFill/>
          <a:ln w="9525">
            <a:solidFill>
              <a:schemeClr val="tx1"/>
            </a:solidFill>
            <a:round/>
            <a:headEnd/>
            <a:tailEnd/>
          </a:ln>
        </p:spPr>
        <p:txBody>
          <a:bodyP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700">
                                            <p:txEl>
                                              <p:pRg st="0" end="0"/>
                                            </p:txEl>
                                          </p:spTgt>
                                        </p:tgtEl>
                                        <p:attrNameLst>
                                          <p:attrName>style.visibility</p:attrName>
                                        </p:attrNameLst>
                                      </p:cBhvr>
                                      <p:to>
                                        <p:strVal val="visible"/>
                                      </p:to>
                                    </p:set>
                                    <p:animEffect transition="in" filter="dissolve">
                                      <p:cBhvr>
                                        <p:cTn id="7" dur="500"/>
                                        <p:tgtEl>
                                          <p:spTgt spid="297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9700">
                                            <p:txEl>
                                              <p:pRg st="1" end="1"/>
                                            </p:txEl>
                                          </p:spTgt>
                                        </p:tgtEl>
                                        <p:attrNameLst>
                                          <p:attrName>style.visibility</p:attrName>
                                        </p:attrNameLst>
                                      </p:cBhvr>
                                      <p:to>
                                        <p:strVal val="visible"/>
                                      </p:to>
                                    </p:set>
                                    <p:animEffect transition="in" filter="dissolve">
                                      <p:cBhvr>
                                        <p:cTn id="12" dur="500"/>
                                        <p:tgtEl>
                                          <p:spTgt spid="297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9700">
                                            <p:txEl>
                                              <p:pRg st="2" end="2"/>
                                            </p:txEl>
                                          </p:spTgt>
                                        </p:tgtEl>
                                        <p:attrNameLst>
                                          <p:attrName>style.visibility</p:attrName>
                                        </p:attrNameLst>
                                      </p:cBhvr>
                                      <p:to>
                                        <p:strVal val="visible"/>
                                      </p:to>
                                    </p:set>
                                    <p:animEffect transition="in" filter="dissolve">
                                      <p:cBhvr>
                                        <p:cTn id="17" dur="500"/>
                                        <p:tgtEl>
                                          <p:spTgt spid="297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9700">
                                            <p:txEl>
                                              <p:pRg st="3" end="3"/>
                                            </p:txEl>
                                          </p:spTgt>
                                        </p:tgtEl>
                                        <p:attrNameLst>
                                          <p:attrName>style.visibility</p:attrName>
                                        </p:attrNameLst>
                                      </p:cBhvr>
                                      <p:to>
                                        <p:strVal val="visible"/>
                                      </p:to>
                                    </p:set>
                                    <p:animEffect transition="in" filter="dissolve">
                                      <p:cBhvr>
                                        <p:cTn id="22" dur="500"/>
                                        <p:tgtEl>
                                          <p:spTgt spid="2970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4579"/>
                                        </p:tgtEl>
                                        <p:attrNameLst>
                                          <p:attrName>style.visibility</p:attrName>
                                        </p:attrNameLst>
                                      </p:cBhvr>
                                      <p:to>
                                        <p:strVal val="visible"/>
                                      </p:to>
                                    </p:set>
                                    <p:animEffect transition="in" filter="box(in)">
                                      <p:cBhvr>
                                        <p:cTn id="27" dur="500"/>
                                        <p:tgtEl>
                                          <p:spTgt spid="2457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9700">
                                            <p:txEl>
                                              <p:pRg st="4" end="4"/>
                                            </p:txEl>
                                          </p:spTgt>
                                        </p:tgtEl>
                                        <p:attrNameLst>
                                          <p:attrName>style.visibility</p:attrName>
                                        </p:attrNameLst>
                                      </p:cBhvr>
                                      <p:to>
                                        <p:strVal val="visible"/>
                                      </p:to>
                                    </p:set>
                                    <p:animEffect transition="in" filter="dissolve">
                                      <p:cBhvr>
                                        <p:cTn id="32" dur="500"/>
                                        <p:tgtEl>
                                          <p:spTgt spid="29700">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9700">
                                            <p:txEl>
                                              <p:pRg st="5" end="5"/>
                                            </p:txEl>
                                          </p:spTgt>
                                        </p:tgtEl>
                                        <p:attrNameLst>
                                          <p:attrName>style.visibility</p:attrName>
                                        </p:attrNameLst>
                                      </p:cBhvr>
                                      <p:to>
                                        <p:strVal val="visible"/>
                                      </p:to>
                                    </p:set>
                                    <p:animEffect transition="in" filter="dissolve">
                                      <p:cBhvr>
                                        <p:cTn id="37" dur="500"/>
                                        <p:tgtEl>
                                          <p:spTgt spid="29700">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4580"/>
                                        </p:tgtEl>
                                        <p:attrNameLst>
                                          <p:attrName>style.visibility</p:attrName>
                                        </p:attrNameLst>
                                      </p:cBhvr>
                                      <p:to>
                                        <p:strVal val="visible"/>
                                      </p:to>
                                    </p:set>
                                    <p:animEffect transition="in" filter="blinds(horizontal)">
                                      <p:cBhvr>
                                        <p:cTn id="42" dur="500"/>
                                        <p:tgtEl>
                                          <p:spTgt spid="24580"/>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9700">
                                            <p:txEl>
                                              <p:pRg st="6" end="6"/>
                                            </p:txEl>
                                          </p:spTgt>
                                        </p:tgtEl>
                                        <p:attrNameLst>
                                          <p:attrName>style.visibility</p:attrName>
                                        </p:attrNameLst>
                                      </p:cBhvr>
                                      <p:to>
                                        <p:strVal val="visible"/>
                                      </p:to>
                                    </p:set>
                                    <p:animEffect transition="in" filter="dissolve">
                                      <p:cBhvr>
                                        <p:cTn id="47" dur="500"/>
                                        <p:tgtEl>
                                          <p:spTgt spid="29700">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9700">
                                            <p:txEl>
                                              <p:pRg st="8" end="8"/>
                                            </p:txEl>
                                          </p:spTgt>
                                        </p:tgtEl>
                                        <p:attrNameLst>
                                          <p:attrName>style.visibility</p:attrName>
                                        </p:attrNameLst>
                                      </p:cBhvr>
                                      <p:to>
                                        <p:strVal val="visible"/>
                                      </p:to>
                                    </p:set>
                                    <p:animEffect transition="in" filter="dissolve">
                                      <p:cBhvr>
                                        <p:cTn id="52" dur="500"/>
                                        <p:tgtEl>
                                          <p:spTgt spid="2970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build="p"/>
      <p:bldP spid="24579" grpId="0" animBg="1"/>
      <p:bldP spid="2458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81000" y="152136"/>
            <a:ext cx="8079241" cy="482864"/>
          </a:xfrm>
        </p:spPr>
        <p:txBody>
          <a:bodyPr>
            <a:normAutofit fontScale="90000"/>
          </a:bodyPr>
          <a:lstStyle/>
          <a:p>
            <a:pPr eaLnBrk="1" hangingPunct="1">
              <a:defRPr/>
            </a:pPr>
            <a:r>
              <a:rPr lang="id-ID" sz="2600" dirty="0">
                <a:cs typeface="Times New Roman" pitchFamily="18" charset="0"/>
              </a:rPr>
              <a:t>Perusahaan menjual jasa</a:t>
            </a:r>
            <a:r>
              <a:rPr lang="en-US" sz="2600" dirty="0">
                <a:cs typeface="Times New Roman" pitchFamily="18" charset="0"/>
              </a:rPr>
              <a:t>/</a:t>
            </a:r>
            <a:r>
              <a:rPr lang="en-US" sz="2600" dirty="0" err="1">
                <a:cs typeface="Times New Roman" pitchFamily="18" charset="0"/>
              </a:rPr>
              <a:t>barang</a:t>
            </a:r>
            <a:r>
              <a:rPr lang="id-ID" sz="2600" dirty="0">
                <a:cs typeface="Times New Roman" pitchFamily="18" charset="0"/>
              </a:rPr>
              <a:t> secara kredit</a:t>
            </a:r>
            <a:r>
              <a:rPr lang="en-US" sz="2600" dirty="0">
                <a:cs typeface="Times New Roman" pitchFamily="18" charset="0"/>
              </a:rPr>
              <a:t> </a:t>
            </a:r>
            <a:r>
              <a:rPr lang="en-US" sz="2600" dirty="0" err="1">
                <a:cs typeface="Times New Roman" pitchFamily="18" charset="0"/>
              </a:rPr>
              <a:t>dan</a:t>
            </a:r>
            <a:r>
              <a:rPr lang="en-US" sz="2600" dirty="0">
                <a:cs typeface="Times New Roman" pitchFamily="18" charset="0"/>
              </a:rPr>
              <a:t> </a:t>
            </a:r>
            <a:r>
              <a:rPr lang="en-US" sz="2600" dirty="0" err="1">
                <a:cs typeface="Times New Roman" pitchFamily="18" charset="0"/>
              </a:rPr>
              <a:t>menerima</a:t>
            </a:r>
            <a:r>
              <a:rPr lang="en-US" sz="2600" dirty="0">
                <a:cs typeface="Times New Roman" pitchFamily="18" charset="0"/>
              </a:rPr>
              <a:t> </a:t>
            </a:r>
            <a:r>
              <a:rPr lang="en-US" sz="2600" dirty="0" err="1">
                <a:cs typeface="Times New Roman" pitchFamily="18" charset="0"/>
              </a:rPr>
              <a:t>promes</a:t>
            </a:r>
            <a:endParaRPr lang="id-ID" sz="2600" dirty="0"/>
          </a:p>
        </p:txBody>
      </p:sp>
      <p:graphicFrame>
        <p:nvGraphicFramePr>
          <p:cNvPr id="52325" name="Group 101"/>
          <p:cNvGraphicFramePr>
            <a:graphicFrameLocks noGrp="1"/>
          </p:cNvGraphicFramePr>
          <p:nvPr/>
        </p:nvGraphicFramePr>
        <p:xfrm>
          <a:off x="326571" y="5356490"/>
          <a:ext cx="8360455" cy="1513319"/>
        </p:xfrm>
        <a:graphic>
          <a:graphicData uri="http://schemas.openxmlformats.org/drawingml/2006/table">
            <a:tbl>
              <a:tblPr/>
              <a:tblGrid>
                <a:gridCol w="1197429"/>
                <a:gridCol w="3350759"/>
                <a:gridCol w="916214"/>
                <a:gridCol w="1448026"/>
                <a:gridCol w="1448027"/>
              </a:tblGrid>
              <a:tr h="519907">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Tgl</a:t>
                      </a:r>
                    </a:p>
                  </a:txBody>
                  <a:tcPr marL="73051" marR="73051" marT="42613" marB="426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Account/Rekening</a:t>
                      </a: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Ref</a:t>
                      </a: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Debit</a:t>
                      </a: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Kredit</a:t>
                      </a:r>
                    </a:p>
                  </a:txBody>
                  <a:tcPr marL="73051" marR="73051" marT="42613" marB="426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1627">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1627">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    </a:t>
                      </a: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2303" name="Rectangle 79"/>
          <p:cNvSpPr>
            <a:spLocks noChangeArrowheads="1"/>
          </p:cNvSpPr>
          <p:nvPr/>
        </p:nvSpPr>
        <p:spPr bwMode="auto">
          <a:xfrm>
            <a:off x="3853090" y="4077230"/>
            <a:ext cx="4646839" cy="1066271"/>
          </a:xfrm>
          <a:prstGeom prst="rect">
            <a:avLst/>
          </a:prstGeom>
          <a:solidFill>
            <a:schemeClr val="accent1"/>
          </a:solidFill>
          <a:ln w="9525">
            <a:solidFill>
              <a:schemeClr val="tx1"/>
            </a:solidFill>
            <a:miter lim="800000"/>
            <a:headEnd/>
            <a:tailEnd/>
          </a:ln>
        </p:spPr>
        <p:txBody>
          <a:bodyPr lIns="77808" tIns="38904" rIns="77808" bIns="38904"/>
          <a:lstStyle/>
          <a:p>
            <a:pPr defTabSz="777804"/>
            <a:r>
              <a:rPr lang="id-ID" sz="2100" dirty="0"/>
              <a:t>1. </a:t>
            </a:r>
            <a:endParaRPr lang="en-US" sz="2100" dirty="0"/>
          </a:p>
          <a:p>
            <a:pPr defTabSz="777804"/>
            <a:r>
              <a:rPr lang="id-ID" sz="2100" dirty="0"/>
              <a:t>2.</a:t>
            </a:r>
          </a:p>
          <a:p>
            <a:pPr defTabSz="777804"/>
            <a:endParaRPr lang="id-ID" sz="2100" dirty="0"/>
          </a:p>
        </p:txBody>
      </p:sp>
      <p:sp>
        <p:nvSpPr>
          <p:cNvPr id="52304" name="Oval 80"/>
          <p:cNvSpPr>
            <a:spLocks noChangeArrowheads="1"/>
          </p:cNvSpPr>
          <p:nvPr/>
        </p:nvSpPr>
        <p:spPr bwMode="auto">
          <a:xfrm>
            <a:off x="0" y="4151313"/>
            <a:ext cx="3123974" cy="914136"/>
          </a:xfrm>
          <a:prstGeom prst="ellipse">
            <a:avLst/>
          </a:prstGeom>
          <a:solidFill>
            <a:schemeClr val="accent1"/>
          </a:solidFill>
          <a:ln w="9525">
            <a:solidFill>
              <a:schemeClr val="tx1"/>
            </a:solidFill>
            <a:round/>
            <a:headEnd/>
            <a:tailEnd/>
          </a:ln>
        </p:spPr>
        <p:txBody>
          <a:bodyPr lIns="77808" tIns="38904" rIns="77808" bIns="38904" anchor="ctr"/>
          <a:lstStyle/>
          <a:p>
            <a:pPr algn="ctr" defTabSz="777804"/>
            <a:r>
              <a:rPr lang="en-US" sz="2100" dirty="0" err="1"/>
              <a:t>Apa</a:t>
            </a:r>
            <a:r>
              <a:rPr lang="en-US" sz="2100" dirty="0"/>
              <a:t> </a:t>
            </a:r>
            <a:r>
              <a:rPr lang="en-US" sz="2100" dirty="0" err="1"/>
              <a:t>pengaruhnya</a:t>
            </a:r>
            <a:endParaRPr lang="en-US" sz="2100" dirty="0"/>
          </a:p>
        </p:txBody>
      </p:sp>
      <p:sp>
        <p:nvSpPr>
          <p:cNvPr id="52305" name="AutoShape 81"/>
          <p:cNvSpPr>
            <a:spLocks noChangeArrowheads="1"/>
          </p:cNvSpPr>
          <p:nvPr/>
        </p:nvSpPr>
        <p:spPr bwMode="auto">
          <a:xfrm>
            <a:off x="2969759" y="4427803"/>
            <a:ext cx="978580" cy="485510"/>
          </a:xfrm>
          <a:prstGeom prst="rightArrow">
            <a:avLst>
              <a:gd name="adj1" fmla="val 50000"/>
              <a:gd name="adj2" fmla="val 58787"/>
            </a:avLst>
          </a:prstGeom>
          <a:solidFill>
            <a:schemeClr val="accent1"/>
          </a:solidFill>
          <a:ln w="9525">
            <a:solidFill>
              <a:schemeClr val="tx1"/>
            </a:solidFill>
            <a:miter lim="800000"/>
            <a:headEnd/>
            <a:tailEnd/>
          </a:ln>
        </p:spPr>
        <p:txBody>
          <a:bodyPr wrap="none" lIns="69568" tIns="34784" rIns="69568" bIns="34784" anchor="ctr"/>
          <a:lstStyle/>
          <a:p>
            <a:endParaRPr lang="id-ID"/>
          </a:p>
        </p:txBody>
      </p:sp>
      <p:sp>
        <p:nvSpPr>
          <p:cNvPr id="52306" name="Rectangle 82"/>
          <p:cNvSpPr>
            <a:spLocks noChangeArrowheads="1"/>
          </p:cNvSpPr>
          <p:nvPr/>
        </p:nvSpPr>
        <p:spPr bwMode="auto">
          <a:xfrm>
            <a:off x="532947" y="825500"/>
            <a:ext cx="8078107" cy="990865"/>
          </a:xfrm>
          <a:prstGeom prst="rect">
            <a:avLst/>
          </a:prstGeom>
          <a:noFill/>
          <a:ln w="9525">
            <a:noFill/>
            <a:miter lim="800000"/>
            <a:headEnd/>
            <a:tailEnd/>
          </a:ln>
        </p:spPr>
        <p:txBody>
          <a:bodyPr lIns="77808" tIns="38904" rIns="77808" bIns="38904" anchor="ctr"/>
          <a:lstStyle/>
          <a:p>
            <a:pPr algn="ctr" defTabSz="777804"/>
            <a:r>
              <a:rPr lang="id-ID" sz="2700" dirty="0">
                <a:solidFill>
                  <a:schemeClr val="tx2"/>
                </a:solidFill>
              </a:rPr>
              <a:t>Perusahaan menjual </a:t>
            </a:r>
            <a:r>
              <a:rPr lang="en-US" sz="2700" dirty="0" err="1">
                <a:solidFill>
                  <a:schemeClr val="tx2"/>
                </a:solidFill>
              </a:rPr>
              <a:t>barang</a:t>
            </a:r>
            <a:r>
              <a:rPr lang="id-ID" sz="2700" dirty="0">
                <a:solidFill>
                  <a:schemeClr val="tx2"/>
                </a:solidFill>
              </a:rPr>
              <a:t> secara kredit </a:t>
            </a:r>
            <a:r>
              <a:rPr lang="en-US" sz="2700" dirty="0" err="1">
                <a:solidFill>
                  <a:schemeClr val="tx2"/>
                </a:solidFill>
                <a:cs typeface="Times New Roman" pitchFamily="18" charset="0"/>
              </a:rPr>
              <a:t>dengan</a:t>
            </a:r>
            <a:r>
              <a:rPr lang="id-ID" sz="2700" dirty="0">
                <a:solidFill>
                  <a:schemeClr val="tx2"/>
                </a:solidFill>
                <a:cs typeface="Times New Roman" pitchFamily="18" charset="0"/>
              </a:rPr>
              <a:t> menerima promes senilai Rp. 1.000.000,00</a:t>
            </a:r>
            <a:r>
              <a:rPr lang="id-ID" sz="2700" dirty="0">
                <a:solidFill>
                  <a:schemeClr val="tx2"/>
                </a:solidFill>
              </a:rPr>
              <a:t> </a:t>
            </a:r>
          </a:p>
        </p:txBody>
      </p:sp>
      <p:sp>
        <p:nvSpPr>
          <p:cNvPr id="52309" name="Text Box 85"/>
          <p:cNvSpPr txBox="1">
            <a:spLocks noChangeArrowheads="1"/>
          </p:cNvSpPr>
          <p:nvPr/>
        </p:nvSpPr>
        <p:spPr bwMode="auto">
          <a:xfrm>
            <a:off x="1615849" y="5770562"/>
            <a:ext cx="2032265"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Notes Receivable</a:t>
            </a:r>
          </a:p>
        </p:txBody>
      </p:sp>
      <p:sp>
        <p:nvSpPr>
          <p:cNvPr id="52310" name="Text Box 86"/>
          <p:cNvSpPr txBox="1">
            <a:spLocks noChangeArrowheads="1"/>
          </p:cNvSpPr>
          <p:nvPr/>
        </p:nvSpPr>
        <p:spPr bwMode="auto">
          <a:xfrm>
            <a:off x="5984875" y="5770562"/>
            <a:ext cx="1245575"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1.000.000</a:t>
            </a:r>
          </a:p>
        </p:txBody>
      </p:sp>
      <p:sp>
        <p:nvSpPr>
          <p:cNvPr id="52311" name="Text Box 87"/>
          <p:cNvSpPr txBox="1">
            <a:spLocks noChangeArrowheads="1"/>
          </p:cNvSpPr>
          <p:nvPr/>
        </p:nvSpPr>
        <p:spPr bwMode="auto">
          <a:xfrm>
            <a:off x="2024063" y="6303699"/>
            <a:ext cx="1232175"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Penjualan</a:t>
            </a:r>
            <a:endParaRPr lang="en-US" sz="2100" dirty="0"/>
          </a:p>
        </p:txBody>
      </p:sp>
      <p:sp>
        <p:nvSpPr>
          <p:cNvPr id="52312" name="Text Box 88"/>
          <p:cNvSpPr txBox="1">
            <a:spLocks noChangeArrowheads="1"/>
          </p:cNvSpPr>
          <p:nvPr/>
        </p:nvSpPr>
        <p:spPr bwMode="auto">
          <a:xfrm>
            <a:off x="7521349" y="6303699"/>
            <a:ext cx="1245575"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1.000.000</a:t>
            </a:r>
          </a:p>
        </p:txBody>
      </p:sp>
      <p:sp>
        <p:nvSpPr>
          <p:cNvPr id="52313" name="Text Box 89"/>
          <p:cNvSpPr txBox="1">
            <a:spLocks noChangeArrowheads="1"/>
          </p:cNvSpPr>
          <p:nvPr/>
        </p:nvSpPr>
        <p:spPr bwMode="auto">
          <a:xfrm>
            <a:off x="4087813" y="4077229"/>
            <a:ext cx="3303383"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Notes Receivable </a:t>
            </a:r>
            <a:r>
              <a:rPr lang="en-US" sz="2100" dirty="0" err="1"/>
              <a:t>bertambah</a:t>
            </a:r>
            <a:endParaRPr lang="en-US" sz="2100" dirty="0"/>
          </a:p>
        </p:txBody>
      </p:sp>
      <p:sp>
        <p:nvSpPr>
          <p:cNvPr id="52314" name="Text Box 90"/>
          <p:cNvSpPr txBox="1">
            <a:spLocks noChangeArrowheads="1"/>
          </p:cNvSpPr>
          <p:nvPr/>
        </p:nvSpPr>
        <p:spPr bwMode="auto">
          <a:xfrm>
            <a:off x="4070803" y="4458229"/>
            <a:ext cx="3872897"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Pendapatan</a:t>
            </a:r>
            <a:r>
              <a:rPr lang="en-US" sz="2100" dirty="0"/>
              <a:t> </a:t>
            </a:r>
            <a:r>
              <a:rPr lang="en-US" sz="2100" dirty="0" err="1"/>
              <a:t>penjualan</a:t>
            </a:r>
            <a:r>
              <a:rPr lang="en-US" sz="2100" dirty="0"/>
              <a:t> </a:t>
            </a:r>
            <a:r>
              <a:rPr lang="en-US" sz="2100" dirty="0" err="1"/>
              <a:t>bertambah</a:t>
            </a:r>
            <a:endParaRPr lang="en-US" sz="2100" dirty="0"/>
          </a:p>
        </p:txBody>
      </p:sp>
      <p:pic>
        <p:nvPicPr>
          <p:cNvPr id="8231" name="Picture 93"/>
          <p:cNvPicPr>
            <a:picLocks noChangeArrowheads="1"/>
          </p:cNvPicPr>
          <p:nvPr/>
        </p:nvPicPr>
        <p:blipFill>
          <a:blip r:embed="rId2" cstate="print"/>
          <a:srcRect/>
          <a:stretch>
            <a:fillRect/>
          </a:stretch>
        </p:blipFill>
        <p:spPr bwMode="auto">
          <a:xfrm>
            <a:off x="0" y="1270000"/>
            <a:ext cx="1801813" cy="1651000"/>
          </a:xfrm>
          <a:prstGeom prst="rect">
            <a:avLst/>
          </a:prstGeom>
          <a:noFill/>
          <a:ln w="12700">
            <a:noFill/>
            <a:miter lim="800000"/>
            <a:headEnd/>
            <a:tailEnd/>
          </a:ln>
        </p:spPr>
      </p:pic>
      <p:pic>
        <p:nvPicPr>
          <p:cNvPr id="52318" name="Picture 94"/>
          <p:cNvPicPr>
            <a:picLocks noChangeArrowheads="1"/>
          </p:cNvPicPr>
          <p:nvPr/>
        </p:nvPicPr>
        <p:blipFill>
          <a:blip r:embed="rId3" cstate="print"/>
          <a:srcRect/>
          <a:stretch>
            <a:fillRect/>
          </a:stretch>
        </p:blipFill>
        <p:spPr bwMode="auto">
          <a:xfrm>
            <a:off x="7783286" y="2921000"/>
            <a:ext cx="1360714" cy="1270000"/>
          </a:xfrm>
          <a:prstGeom prst="rect">
            <a:avLst/>
          </a:prstGeom>
          <a:noFill/>
          <a:ln w="9525">
            <a:noFill/>
            <a:miter lim="800000"/>
            <a:headEnd/>
            <a:tailEnd/>
          </a:ln>
        </p:spPr>
      </p:pic>
      <p:sp>
        <p:nvSpPr>
          <p:cNvPr id="52320" name="AutoShape 96"/>
          <p:cNvSpPr>
            <a:spLocks noChangeArrowheads="1"/>
          </p:cNvSpPr>
          <p:nvPr/>
        </p:nvSpPr>
        <p:spPr bwMode="auto">
          <a:xfrm>
            <a:off x="8110992" y="2159000"/>
            <a:ext cx="815294" cy="698500"/>
          </a:xfrm>
          <a:prstGeom prst="flowChartDocument">
            <a:avLst/>
          </a:prstGeom>
          <a:solidFill>
            <a:schemeClr val="accent1"/>
          </a:solidFill>
          <a:ln w="9525">
            <a:solidFill>
              <a:schemeClr val="tx1"/>
            </a:solidFill>
            <a:miter lim="800000"/>
            <a:headEnd/>
            <a:tailEnd/>
          </a:ln>
        </p:spPr>
        <p:txBody>
          <a:bodyPr wrap="none" lIns="69546" tIns="34772" rIns="69546" bIns="34772" anchor="ctr"/>
          <a:lstStyle/>
          <a:p>
            <a:pPr algn="ctr" defTabSz="777804"/>
            <a:r>
              <a:rPr lang="en-US" sz="2100" dirty="0" err="1"/>
              <a:t>promes</a:t>
            </a:r>
            <a:endParaRPr lang="en-US" sz="2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2306"/>
                                        </p:tgtEl>
                                        <p:attrNameLst>
                                          <p:attrName>style.visibility</p:attrName>
                                        </p:attrNameLst>
                                      </p:cBhvr>
                                      <p:to>
                                        <p:strVal val="visible"/>
                                      </p:to>
                                    </p:set>
                                    <p:animEffect transition="in" filter="wipe(left)">
                                      <p:cBhvr>
                                        <p:cTn id="7" dur="500"/>
                                        <p:tgtEl>
                                          <p:spTgt spid="5230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nodePh="1">
                                  <p:stCondLst>
                                    <p:cond delay="0"/>
                                  </p:stCondLst>
                                  <p:endCondLst>
                                    <p:cond evt="begin" delay="0">
                                      <p:tn val="10"/>
                                    </p:cond>
                                  </p:endCondLst>
                                  <p:childTnLst>
                                    <p:set>
                                      <p:cBhvr>
                                        <p:cTn id="11" dur="1" fill="hold">
                                          <p:stCondLst>
                                            <p:cond delay="0"/>
                                          </p:stCondLst>
                                        </p:cTn>
                                        <p:tgtEl>
                                          <p:spTgt spid="52318"/>
                                        </p:tgtEl>
                                        <p:attrNameLst>
                                          <p:attrName>style.visibility</p:attrName>
                                        </p:attrNameLst>
                                      </p:cBhvr>
                                      <p:to>
                                        <p:strVal val="visible"/>
                                      </p:to>
                                    </p:set>
                                    <p:animEffect transition="in" filter="box(in)">
                                      <p:cBhvr>
                                        <p:cTn id="12" dur="500"/>
                                        <p:tgtEl>
                                          <p:spTgt spid="52318"/>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523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2304"/>
                                        </p:tgtEl>
                                        <p:attrNameLst>
                                          <p:attrName>style.visibility</p:attrName>
                                        </p:attrNameLst>
                                      </p:cBhvr>
                                      <p:to>
                                        <p:strVal val="visible"/>
                                      </p:to>
                                    </p:set>
                                    <p:animEffect transition="in" filter="wipe(left)">
                                      <p:cBhvr>
                                        <p:cTn id="21" dur="500"/>
                                        <p:tgtEl>
                                          <p:spTgt spid="52304"/>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52305"/>
                                        </p:tgtEl>
                                        <p:attrNameLst>
                                          <p:attrName>style.visibility</p:attrName>
                                        </p:attrNameLst>
                                      </p:cBhvr>
                                      <p:to>
                                        <p:strVal val="visible"/>
                                      </p:to>
                                    </p:set>
                                  </p:childTnLst>
                                </p:cTn>
                              </p:par>
                            </p:childTnLst>
                          </p:cTn>
                        </p:par>
                        <p:par>
                          <p:cTn id="26" fill="hold">
                            <p:stCondLst>
                              <p:cond delay="500"/>
                            </p:stCondLst>
                            <p:childTnLst>
                              <p:par>
                                <p:cTn id="27" presetID="1" presetClass="entr" presetSubtype="0" fill="hold" grpId="0" nodeType="afterEffect">
                                  <p:stCondLst>
                                    <p:cond delay="0"/>
                                  </p:stCondLst>
                                  <p:childTnLst>
                                    <p:set>
                                      <p:cBhvr>
                                        <p:cTn id="28" dur="1" fill="hold">
                                          <p:stCondLst>
                                            <p:cond delay="499"/>
                                          </p:stCondLst>
                                        </p:cTn>
                                        <p:tgtEl>
                                          <p:spTgt spid="5230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52313"/>
                                        </p:tgtEl>
                                        <p:attrNameLst>
                                          <p:attrName>style.visibility</p:attrName>
                                        </p:attrNameLst>
                                      </p:cBhvr>
                                      <p:to>
                                        <p:strVal val="visible"/>
                                      </p:to>
                                    </p:set>
                                    <p:animEffect transition="in" filter="wipe(left)">
                                      <p:cBhvr>
                                        <p:cTn id="33" dur="500"/>
                                        <p:tgtEl>
                                          <p:spTgt spid="52313"/>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52314"/>
                                        </p:tgtEl>
                                        <p:attrNameLst>
                                          <p:attrName>style.visibility</p:attrName>
                                        </p:attrNameLst>
                                      </p:cBhvr>
                                      <p:to>
                                        <p:strVal val="visible"/>
                                      </p:to>
                                    </p:set>
                                    <p:animEffect transition="in" filter="wipe(left)">
                                      <p:cBhvr>
                                        <p:cTn id="38" dur="500"/>
                                        <p:tgtEl>
                                          <p:spTgt spid="52314"/>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523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52309"/>
                                        </p:tgtEl>
                                        <p:attrNameLst>
                                          <p:attrName>style.visibility</p:attrName>
                                        </p:attrNameLst>
                                      </p:cBhvr>
                                      <p:to>
                                        <p:strVal val="visible"/>
                                      </p:to>
                                    </p:set>
                                    <p:animEffect transition="in" filter="wipe(left)">
                                      <p:cBhvr>
                                        <p:cTn id="47" dur="500"/>
                                        <p:tgtEl>
                                          <p:spTgt spid="52309"/>
                                        </p:tgtEl>
                                      </p:cBhvr>
                                    </p:animEffect>
                                  </p:childTnLst>
                                </p:cTn>
                              </p:par>
                            </p:childTnLst>
                          </p:cTn>
                        </p:par>
                        <p:par>
                          <p:cTn id="48" fill="hold">
                            <p:stCondLst>
                              <p:cond delay="500"/>
                            </p:stCondLst>
                            <p:childTnLst>
                              <p:par>
                                <p:cTn id="49" presetID="22" presetClass="entr" presetSubtype="8" fill="hold" grpId="0" nodeType="afterEffect">
                                  <p:stCondLst>
                                    <p:cond delay="0"/>
                                  </p:stCondLst>
                                  <p:childTnLst>
                                    <p:set>
                                      <p:cBhvr>
                                        <p:cTn id="50" dur="1" fill="hold">
                                          <p:stCondLst>
                                            <p:cond delay="0"/>
                                          </p:stCondLst>
                                        </p:cTn>
                                        <p:tgtEl>
                                          <p:spTgt spid="52310"/>
                                        </p:tgtEl>
                                        <p:attrNameLst>
                                          <p:attrName>style.visibility</p:attrName>
                                        </p:attrNameLst>
                                      </p:cBhvr>
                                      <p:to>
                                        <p:strVal val="visible"/>
                                      </p:to>
                                    </p:set>
                                    <p:animEffect transition="in" filter="wipe(left)">
                                      <p:cBhvr>
                                        <p:cTn id="51" dur="500"/>
                                        <p:tgtEl>
                                          <p:spTgt spid="52310"/>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52311"/>
                                        </p:tgtEl>
                                        <p:attrNameLst>
                                          <p:attrName>style.visibility</p:attrName>
                                        </p:attrNameLst>
                                      </p:cBhvr>
                                      <p:to>
                                        <p:strVal val="visible"/>
                                      </p:to>
                                    </p:set>
                                    <p:animEffect transition="in" filter="wipe(left)">
                                      <p:cBhvr>
                                        <p:cTn id="56" dur="500"/>
                                        <p:tgtEl>
                                          <p:spTgt spid="52311"/>
                                        </p:tgtEl>
                                      </p:cBhvr>
                                    </p:animEffect>
                                  </p:childTnLst>
                                </p:cTn>
                              </p:par>
                            </p:childTnLst>
                          </p:cTn>
                        </p:par>
                        <p:par>
                          <p:cTn id="57" fill="hold">
                            <p:stCondLst>
                              <p:cond delay="500"/>
                            </p:stCondLst>
                            <p:childTnLst>
                              <p:par>
                                <p:cTn id="58" presetID="22" presetClass="entr" presetSubtype="8" fill="hold" grpId="0" nodeType="afterEffect">
                                  <p:stCondLst>
                                    <p:cond delay="0"/>
                                  </p:stCondLst>
                                  <p:childTnLst>
                                    <p:set>
                                      <p:cBhvr>
                                        <p:cTn id="59" dur="1" fill="hold">
                                          <p:stCondLst>
                                            <p:cond delay="0"/>
                                          </p:stCondLst>
                                        </p:cTn>
                                        <p:tgtEl>
                                          <p:spTgt spid="52312"/>
                                        </p:tgtEl>
                                        <p:attrNameLst>
                                          <p:attrName>style.visibility</p:attrName>
                                        </p:attrNameLst>
                                      </p:cBhvr>
                                      <p:to>
                                        <p:strVal val="visible"/>
                                      </p:to>
                                    </p:set>
                                    <p:animEffect transition="in" filter="wipe(left)">
                                      <p:cBhvr>
                                        <p:cTn id="60" dur="500"/>
                                        <p:tgtEl>
                                          <p:spTgt spid="523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303" grpId="0" animBg="1" autoUpdateAnimBg="0"/>
      <p:bldP spid="52304" grpId="0" animBg="1" autoUpdateAnimBg="0"/>
      <p:bldP spid="52305" grpId="0" animBg="1"/>
      <p:bldP spid="52306" grpId="0" autoUpdateAnimBg="0"/>
      <p:bldP spid="52309" grpId="0" autoUpdateAnimBg="0"/>
      <p:bldP spid="52310" grpId="0" autoUpdateAnimBg="0"/>
      <p:bldP spid="52311" grpId="0" autoUpdateAnimBg="0"/>
      <p:bldP spid="52312" grpId="0" autoUpdateAnimBg="0"/>
      <p:bldP spid="52313" grpId="0" autoUpdateAnimBg="0"/>
      <p:bldP spid="52314" grpId="0" autoUpdateAnimBg="0"/>
      <p:bldP spid="52318" grpId="0" autoUpdateAnimBg="0"/>
      <p:bldP spid="52320"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381000" y="152136"/>
            <a:ext cx="8079241" cy="916781"/>
          </a:xfrm>
        </p:spPr>
        <p:txBody>
          <a:bodyPr>
            <a:normAutofit fontScale="90000"/>
          </a:bodyPr>
          <a:lstStyle/>
          <a:p>
            <a:pPr eaLnBrk="1" hangingPunct="1">
              <a:defRPr/>
            </a:pPr>
            <a:r>
              <a:rPr lang="id-ID" sz="3200" dirty="0">
                <a:cs typeface="Times New Roman" pitchFamily="18" charset="0"/>
              </a:rPr>
              <a:t>Perusahaan men</a:t>
            </a:r>
            <a:r>
              <a:rPr lang="en-US" sz="3200" dirty="0" err="1">
                <a:cs typeface="Times New Roman" pitchFamily="18" charset="0"/>
              </a:rPr>
              <a:t>erima</a:t>
            </a:r>
            <a:r>
              <a:rPr lang="en-US" sz="3200" dirty="0">
                <a:cs typeface="Times New Roman" pitchFamily="18" charset="0"/>
              </a:rPr>
              <a:t> </a:t>
            </a:r>
            <a:r>
              <a:rPr lang="en-US" sz="3200" dirty="0" err="1">
                <a:cs typeface="Times New Roman" pitchFamily="18" charset="0"/>
              </a:rPr>
              <a:t>promes</a:t>
            </a:r>
            <a:r>
              <a:rPr lang="en-US" sz="3200" dirty="0">
                <a:cs typeface="Times New Roman" pitchFamily="18" charset="0"/>
              </a:rPr>
              <a:t> </a:t>
            </a:r>
            <a:r>
              <a:rPr lang="en-US" sz="3200" dirty="0" err="1">
                <a:cs typeface="Times New Roman" pitchFamily="18" charset="0"/>
              </a:rPr>
              <a:t>atas</a:t>
            </a:r>
            <a:r>
              <a:rPr lang="en-US" sz="3200" dirty="0">
                <a:cs typeface="Times New Roman" pitchFamily="18" charset="0"/>
              </a:rPr>
              <a:t> </a:t>
            </a:r>
            <a:r>
              <a:rPr lang="en-US" sz="3200" dirty="0" err="1">
                <a:cs typeface="Times New Roman" pitchFamily="18" charset="0"/>
              </a:rPr>
              <a:t>pelunasan</a:t>
            </a:r>
            <a:r>
              <a:rPr lang="en-US" sz="3200" dirty="0">
                <a:cs typeface="Times New Roman" pitchFamily="18" charset="0"/>
              </a:rPr>
              <a:t> </a:t>
            </a:r>
            <a:r>
              <a:rPr lang="en-US" sz="3200" dirty="0" err="1">
                <a:cs typeface="Times New Roman" pitchFamily="18" charset="0"/>
              </a:rPr>
              <a:t>piutang</a:t>
            </a:r>
            <a:endParaRPr lang="id-ID" sz="3200" dirty="0"/>
          </a:p>
        </p:txBody>
      </p:sp>
      <p:graphicFrame>
        <p:nvGraphicFramePr>
          <p:cNvPr id="132138" name="Group 42"/>
          <p:cNvGraphicFramePr>
            <a:graphicFrameLocks noGrp="1"/>
          </p:cNvGraphicFramePr>
          <p:nvPr/>
        </p:nvGraphicFramePr>
        <p:xfrm>
          <a:off x="305027" y="4878917"/>
          <a:ext cx="8381999" cy="1750220"/>
        </p:xfrm>
        <a:graphic>
          <a:graphicData uri="http://schemas.openxmlformats.org/drawingml/2006/table">
            <a:tbl>
              <a:tblPr/>
              <a:tblGrid>
                <a:gridCol w="1218973"/>
                <a:gridCol w="3350759"/>
                <a:gridCol w="916214"/>
                <a:gridCol w="1448026"/>
                <a:gridCol w="1448027"/>
              </a:tblGrid>
              <a:tr h="683948">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Tgl</a:t>
                      </a:r>
                    </a:p>
                  </a:txBody>
                  <a:tcPr marL="73051" marR="73051" marT="42613" marB="426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Account/Rekening</a:t>
                      </a: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Ref</a:t>
                      </a: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Debit</a:t>
                      </a: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Kredit</a:t>
                      </a:r>
                    </a:p>
                  </a:txBody>
                  <a:tcPr marL="73051" marR="73051" marT="42613" marB="426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136">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136">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    </a:t>
                      </a: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245" name="Rectangle 29"/>
          <p:cNvSpPr>
            <a:spLocks noChangeArrowheads="1"/>
          </p:cNvSpPr>
          <p:nvPr/>
        </p:nvSpPr>
        <p:spPr bwMode="auto">
          <a:xfrm>
            <a:off x="3853090" y="3276865"/>
            <a:ext cx="4646839" cy="1067593"/>
          </a:xfrm>
          <a:prstGeom prst="rect">
            <a:avLst/>
          </a:prstGeom>
          <a:solidFill>
            <a:schemeClr val="accent1"/>
          </a:solidFill>
          <a:ln w="9525">
            <a:solidFill>
              <a:schemeClr val="tx1"/>
            </a:solidFill>
            <a:miter lim="800000"/>
            <a:headEnd/>
            <a:tailEnd/>
          </a:ln>
        </p:spPr>
        <p:txBody>
          <a:bodyPr lIns="77808" tIns="38904" rIns="77808" bIns="38904"/>
          <a:lstStyle/>
          <a:p>
            <a:pPr defTabSz="777804"/>
            <a:r>
              <a:rPr lang="en-US" sz="2100" dirty="0"/>
              <a:t> </a:t>
            </a:r>
            <a:r>
              <a:rPr lang="id-ID" sz="2100" dirty="0"/>
              <a:t>1. </a:t>
            </a:r>
            <a:endParaRPr lang="en-US" sz="2100" dirty="0"/>
          </a:p>
          <a:p>
            <a:pPr defTabSz="777804"/>
            <a:r>
              <a:rPr lang="id-ID" sz="2100" dirty="0"/>
              <a:t> 2.</a:t>
            </a:r>
          </a:p>
          <a:p>
            <a:pPr defTabSz="777804"/>
            <a:endParaRPr lang="id-ID" sz="2100" dirty="0"/>
          </a:p>
        </p:txBody>
      </p:sp>
      <p:sp>
        <p:nvSpPr>
          <p:cNvPr id="132126" name="Oval 30"/>
          <p:cNvSpPr>
            <a:spLocks noChangeArrowheads="1"/>
          </p:cNvSpPr>
          <p:nvPr/>
        </p:nvSpPr>
        <p:spPr bwMode="auto">
          <a:xfrm>
            <a:off x="0" y="3352271"/>
            <a:ext cx="3123974" cy="915458"/>
          </a:xfrm>
          <a:prstGeom prst="ellipse">
            <a:avLst/>
          </a:prstGeom>
          <a:solidFill>
            <a:schemeClr val="accent1"/>
          </a:solidFill>
          <a:ln w="9525">
            <a:solidFill>
              <a:schemeClr val="tx1"/>
            </a:solidFill>
            <a:round/>
            <a:headEnd/>
            <a:tailEnd/>
          </a:ln>
        </p:spPr>
        <p:txBody>
          <a:bodyPr lIns="77808" tIns="38904" rIns="77808" bIns="38904" anchor="ctr"/>
          <a:lstStyle/>
          <a:p>
            <a:pPr algn="ctr" defTabSz="777804"/>
            <a:r>
              <a:rPr lang="en-US" sz="2100" dirty="0" err="1"/>
              <a:t>Apa</a:t>
            </a:r>
            <a:r>
              <a:rPr lang="en-US" sz="2100" dirty="0"/>
              <a:t> </a:t>
            </a:r>
            <a:r>
              <a:rPr lang="en-US" sz="2100" dirty="0" err="1"/>
              <a:t>pengaruhnya</a:t>
            </a:r>
            <a:endParaRPr lang="en-US" sz="2100" dirty="0"/>
          </a:p>
        </p:txBody>
      </p:sp>
      <p:sp>
        <p:nvSpPr>
          <p:cNvPr id="9247" name="AutoShape 31"/>
          <p:cNvSpPr>
            <a:spLocks noChangeArrowheads="1"/>
          </p:cNvSpPr>
          <p:nvPr/>
        </p:nvSpPr>
        <p:spPr bwMode="auto">
          <a:xfrm>
            <a:off x="2969759" y="3628761"/>
            <a:ext cx="978580" cy="485510"/>
          </a:xfrm>
          <a:prstGeom prst="rightArrow">
            <a:avLst>
              <a:gd name="adj1" fmla="val 50000"/>
              <a:gd name="adj2" fmla="val 58787"/>
            </a:avLst>
          </a:prstGeom>
          <a:solidFill>
            <a:schemeClr val="accent1"/>
          </a:solidFill>
          <a:ln w="9525">
            <a:solidFill>
              <a:schemeClr val="tx1"/>
            </a:solidFill>
            <a:miter lim="800000"/>
            <a:headEnd/>
            <a:tailEnd/>
          </a:ln>
        </p:spPr>
        <p:txBody>
          <a:bodyPr wrap="none" lIns="69568" tIns="34784" rIns="69568" bIns="34784" anchor="ctr"/>
          <a:lstStyle/>
          <a:p>
            <a:endParaRPr lang="id-ID"/>
          </a:p>
        </p:txBody>
      </p:sp>
      <p:sp>
        <p:nvSpPr>
          <p:cNvPr id="132129" name="Text Box 33"/>
          <p:cNvSpPr txBox="1">
            <a:spLocks noChangeArrowheads="1"/>
          </p:cNvSpPr>
          <p:nvPr/>
        </p:nvSpPr>
        <p:spPr bwMode="auto">
          <a:xfrm>
            <a:off x="1615849" y="5562865"/>
            <a:ext cx="2032265"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Notes Receivable</a:t>
            </a:r>
          </a:p>
        </p:txBody>
      </p:sp>
      <p:sp>
        <p:nvSpPr>
          <p:cNvPr id="132130" name="Text Box 34"/>
          <p:cNvSpPr txBox="1">
            <a:spLocks noChangeArrowheads="1"/>
          </p:cNvSpPr>
          <p:nvPr/>
        </p:nvSpPr>
        <p:spPr bwMode="auto">
          <a:xfrm>
            <a:off x="5984875" y="5562865"/>
            <a:ext cx="1245575"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1.000.000</a:t>
            </a:r>
          </a:p>
        </p:txBody>
      </p:sp>
      <p:sp>
        <p:nvSpPr>
          <p:cNvPr id="132131" name="Text Box 35"/>
          <p:cNvSpPr txBox="1">
            <a:spLocks noChangeArrowheads="1"/>
          </p:cNvSpPr>
          <p:nvPr/>
        </p:nvSpPr>
        <p:spPr bwMode="auto">
          <a:xfrm>
            <a:off x="2030866" y="6096000"/>
            <a:ext cx="982618"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Piutang</a:t>
            </a:r>
            <a:endParaRPr lang="en-US" sz="2100" dirty="0"/>
          </a:p>
        </p:txBody>
      </p:sp>
      <p:sp>
        <p:nvSpPr>
          <p:cNvPr id="132132" name="Text Box 36"/>
          <p:cNvSpPr txBox="1">
            <a:spLocks noChangeArrowheads="1"/>
          </p:cNvSpPr>
          <p:nvPr/>
        </p:nvSpPr>
        <p:spPr bwMode="auto">
          <a:xfrm>
            <a:off x="7521349" y="6096000"/>
            <a:ext cx="1245575"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1.000.000</a:t>
            </a:r>
          </a:p>
        </p:txBody>
      </p:sp>
      <p:sp>
        <p:nvSpPr>
          <p:cNvPr id="132133" name="Text Box 37"/>
          <p:cNvSpPr txBox="1">
            <a:spLocks noChangeArrowheads="1"/>
          </p:cNvSpPr>
          <p:nvPr/>
        </p:nvSpPr>
        <p:spPr bwMode="auto">
          <a:xfrm>
            <a:off x="4253367" y="3276865"/>
            <a:ext cx="3303383"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Notes Receivable </a:t>
            </a:r>
            <a:r>
              <a:rPr lang="en-US" sz="2100" dirty="0" err="1"/>
              <a:t>bertambah</a:t>
            </a:r>
            <a:endParaRPr lang="en-US" sz="2100" dirty="0"/>
          </a:p>
        </p:txBody>
      </p:sp>
      <p:sp>
        <p:nvSpPr>
          <p:cNvPr id="132134" name="Text Box 38"/>
          <p:cNvSpPr txBox="1">
            <a:spLocks noChangeArrowheads="1"/>
          </p:cNvSpPr>
          <p:nvPr/>
        </p:nvSpPr>
        <p:spPr bwMode="auto">
          <a:xfrm>
            <a:off x="4264706" y="3657865"/>
            <a:ext cx="2863646"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Piutang</a:t>
            </a:r>
            <a:r>
              <a:rPr lang="en-US" sz="2100" dirty="0"/>
              <a:t> </a:t>
            </a:r>
            <a:r>
              <a:rPr lang="en-US" sz="2100" dirty="0" err="1"/>
              <a:t>usaha</a:t>
            </a:r>
            <a:r>
              <a:rPr lang="en-US" sz="2100" dirty="0"/>
              <a:t> </a:t>
            </a:r>
            <a:r>
              <a:rPr lang="en-US" sz="2100" dirty="0" err="1"/>
              <a:t>berkurang</a:t>
            </a:r>
            <a:endParaRPr lang="en-US" sz="2100" dirty="0"/>
          </a:p>
        </p:txBody>
      </p:sp>
      <p:sp>
        <p:nvSpPr>
          <p:cNvPr id="9254" name="Rectangle 39"/>
          <p:cNvSpPr>
            <a:spLocks noChangeArrowheads="1"/>
          </p:cNvSpPr>
          <p:nvPr/>
        </p:nvSpPr>
        <p:spPr bwMode="auto">
          <a:xfrm>
            <a:off x="151947" y="1295136"/>
            <a:ext cx="8459107" cy="1600729"/>
          </a:xfrm>
          <a:prstGeom prst="rect">
            <a:avLst/>
          </a:prstGeom>
          <a:solidFill>
            <a:srgbClr val="FFFFCC">
              <a:alpha val="50195"/>
            </a:srgbClr>
          </a:solidFill>
          <a:ln w="9525">
            <a:solidFill>
              <a:srgbClr val="FF0000"/>
            </a:solidFill>
            <a:miter lim="800000"/>
            <a:headEnd/>
            <a:tailEnd/>
          </a:ln>
        </p:spPr>
        <p:txBody>
          <a:bodyPr lIns="77808" tIns="38904" rIns="77808" bIns="38904" anchor="ctr"/>
          <a:lstStyle/>
          <a:p>
            <a:pPr algn="ctr" defTabSz="777804"/>
            <a:r>
              <a:rPr lang="en-US" sz="2100" dirty="0" err="1">
                <a:solidFill>
                  <a:schemeClr val="tx2"/>
                </a:solidFill>
                <a:cs typeface="Times New Roman" pitchFamily="18" charset="0"/>
              </a:rPr>
              <a:t>Pada</a:t>
            </a:r>
            <a:r>
              <a:rPr lang="en-US" sz="2100" dirty="0">
                <a:solidFill>
                  <a:schemeClr val="tx2"/>
                </a:solidFill>
                <a:cs typeface="Times New Roman" pitchFamily="18" charset="0"/>
              </a:rPr>
              <a:t> </a:t>
            </a:r>
            <a:r>
              <a:rPr lang="en-US" sz="2100" dirty="0" err="1">
                <a:solidFill>
                  <a:schemeClr val="tx2"/>
                </a:solidFill>
                <a:cs typeface="Times New Roman" pitchFamily="18" charset="0"/>
              </a:rPr>
              <a:t>tanggal</a:t>
            </a:r>
            <a:r>
              <a:rPr lang="en-US" sz="2100" dirty="0">
                <a:solidFill>
                  <a:schemeClr val="tx2"/>
                </a:solidFill>
                <a:cs typeface="Times New Roman" pitchFamily="18" charset="0"/>
              </a:rPr>
              <a:t> 2 </a:t>
            </a:r>
            <a:r>
              <a:rPr lang="en-US" sz="2100" dirty="0" err="1">
                <a:solidFill>
                  <a:schemeClr val="tx2"/>
                </a:solidFill>
                <a:cs typeface="Times New Roman" pitchFamily="18" charset="0"/>
              </a:rPr>
              <a:t>Januari</a:t>
            </a:r>
            <a:r>
              <a:rPr lang="en-US" sz="2100" dirty="0">
                <a:solidFill>
                  <a:schemeClr val="tx2"/>
                </a:solidFill>
                <a:cs typeface="Times New Roman" pitchFamily="18" charset="0"/>
              </a:rPr>
              <a:t> 2000 </a:t>
            </a:r>
            <a:r>
              <a:rPr lang="en-US" sz="2100" dirty="0" err="1">
                <a:solidFill>
                  <a:schemeClr val="tx2"/>
                </a:solidFill>
                <a:cs typeface="Times New Roman" pitchFamily="18" charset="0"/>
              </a:rPr>
              <a:t>menjual</a:t>
            </a:r>
            <a:r>
              <a:rPr lang="en-US" sz="2100" dirty="0">
                <a:solidFill>
                  <a:schemeClr val="tx2"/>
                </a:solidFill>
                <a:cs typeface="Times New Roman" pitchFamily="18" charset="0"/>
              </a:rPr>
              <a:t> </a:t>
            </a:r>
            <a:r>
              <a:rPr lang="en-US" sz="2100" dirty="0" err="1">
                <a:solidFill>
                  <a:schemeClr val="tx2"/>
                </a:solidFill>
                <a:cs typeface="Times New Roman" pitchFamily="18" charset="0"/>
              </a:rPr>
              <a:t>jasa</a:t>
            </a:r>
            <a:r>
              <a:rPr lang="en-US" sz="2100" dirty="0">
                <a:solidFill>
                  <a:schemeClr val="tx2"/>
                </a:solidFill>
                <a:cs typeface="Times New Roman" pitchFamily="18" charset="0"/>
              </a:rPr>
              <a:t> </a:t>
            </a:r>
            <a:r>
              <a:rPr lang="en-US" sz="2100" dirty="0" err="1">
                <a:solidFill>
                  <a:schemeClr val="tx2"/>
                </a:solidFill>
                <a:cs typeface="Times New Roman" pitchFamily="18" charset="0"/>
              </a:rPr>
              <a:t>secara</a:t>
            </a:r>
            <a:r>
              <a:rPr lang="en-US" sz="2100" dirty="0">
                <a:solidFill>
                  <a:schemeClr val="tx2"/>
                </a:solidFill>
                <a:cs typeface="Times New Roman" pitchFamily="18" charset="0"/>
              </a:rPr>
              <a:t> </a:t>
            </a:r>
            <a:r>
              <a:rPr lang="en-US" sz="2100" dirty="0" err="1">
                <a:solidFill>
                  <a:schemeClr val="tx2"/>
                </a:solidFill>
                <a:cs typeface="Times New Roman" pitchFamily="18" charset="0"/>
              </a:rPr>
              <a:t>kredit</a:t>
            </a:r>
            <a:r>
              <a:rPr lang="en-US" sz="2100" dirty="0">
                <a:solidFill>
                  <a:schemeClr val="tx2"/>
                </a:solidFill>
                <a:cs typeface="Times New Roman" pitchFamily="18" charset="0"/>
              </a:rPr>
              <a:t> </a:t>
            </a:r>
            <a:r>
              <a:rPr lang="en-US" sz="2100" dirty="0" err="1">
                <a:solidFill>
                  <a:schemeClr val="tx2"/>
                </a:solidFill>
                <a:cs typeface="Times New Roman" pitchFamily="18" charset="0"/>
              </a:rPr>
              <a:t>dan</a:t>
            </a:r>
            <a:r>
              <a:rPr lang="en-US" sz="2100" dirty="0">
                <a:solidFill>
                  <a:schemeClr val="tx2"/>
                </a:solidFill>
                <a:cs typeface="Times New Roman" pitchFamily="18" charset="0"/>
              </a:rPr>
              <a:t> </a:t>
            </a:r>
            <a:r>
              <a:rPr lang="en-US" sz="2100" dirty="0" err="1">
                <a:solidFill>
                  <a:schemeClr val="tx2"/>
                </a:solidFill>
                <a:cs typeface="Times New Roman" pitchFamily="18" charset="0"/>
              </a:rPr>
              <a:t>jatuh</a:t>
            </a:r>
            <a:r>
              <a:rPr lang="en-US" sz="2100" dirty="0">
                <a:solidFill>
                  <a:schemeClr val="tx2"/>
                </a:solidFill>
                <a:cs typeface="Times New Roman" pitchFamily="18" charset="0"/>
              </a:rPr>
              <a:t> tempo 2 </a:t>
            </a:r>
            <a:r>
              <a:rPr lang="en-US" sz="2100" dirty="0" err="1">
                <a:solidFill>
                  <a:schemeClr val="tx2"/>
                </a:solidFill>
                <a:cs typeface="Times New Roman" pitchFamily="18" charset="0"/>
              </a:rPr>
              <a:t>Februari</a:t>
            </a:r>
            <a:r>
              <a:rPr lang="en-US" sz="2100" dirty="0">
                <a:solidFill>
                  <a:schemeClr val="tx2"/>
                </a:solidFill>
                <a:cs typeface="Times New Roman" pitchFamily="18" charset="0"/>
              </a:rPr>
              <a:t> 2000.  </a:t>
            </a:r>
            <a:r>
              <a:rPr lang="en-US" sz="2100" dirty="0" err="1">
                <a:solidFill>
                  <a:schemeClr val="tx2"/>
                </a:solidFill>
                <a:cs typeface="Times New Roman" pitchFamily="18" charset="0"/>
              </a:rPr>
              <a:t>Pada</a:t>
            </a:r>
            <a:r>
              <a:rPr lang="en-US" sz="2100" dirty="0">
                <a:solidFill>
                  <a:schemeClr val="tx2"/>
                </a:solidFill>
                <a:cs typeface="Times New Roman" pitchFamily="18" charset="0"/>
              </a:rPr>
              <a:t> </a:t>
            </a:r>
            <a:r>
              <a:rPr lang="en-US" sz="2100" dirty="0" err="1">
                <a:solidFill>
                  <a:schemeClr val="tx2"/>
                </a:solidFill>
                <a:cs typeface="Times New Roman" pitchFamily="18" charset="0"/>
              </a:rPr>
              <a:t>tanggal</a:t>
            </a:r>
            <a:r>
              <a:rPr lang="en-US" sz="2100" dirty="0">
                <a:solidFill>
                  <a:schemeClr val="tx2"/>
                </a:solidFill>
                <a:cs typeface="Times New Roman" pitchFamily="18" charset="0"/>
              </a:rPr>
              <a:t> 2 </a:t>
            </a:r>
            <a:r>
              <a:rPr lang="en-US" sz="2100" dirty="0" err="1">
                <a:solidFill>
                  <a:schemeClr val="tx2"/>
                </a:solidFill>
                <a:cs typeface="Times New Roman" pitchFamily="18" charset="0"/>
              </a:rPr>
              <a:t>Februari</a:t>
            </a:r>
            <a:r>
              <a:rPr lang="en-US" sz="2100" dirty="0">
                <a:solidFill>
                  <a:schemeClr val="tx2"/>
                </a:solidFill>
                <a:cs typeface="Times New Roman" pitchFamily="18" charset="0"/>
              </a:rPr>
              <a:t> 2000 </a:t>
            </a:r>
            <a:r>
              <a:rPr lang="en-US" sz="2100" dirty="0" err="1">
                <a:solidFill>
                  <a:schemeClr val="tx2"/>
                </a:solidFill>
                <a:cs typeface="Times New Roman" pitchFamily="18" charset="0"/>
              </a:rPr>
              <a:t>perusahaan</a:t>
            </a:r>
            <a:r>
              <a:rPr lang="en-US" sz="2100" dirty="0">
                <a:solidFill>
                  <a:schemeClr val="tx2"/>
                </a:solidFill>
                <a:cs typeface="Times New Roman" pitchFamily="18" charset="0"/>
              </a:rPr>
              <a:t>  </a:t>
            </a:r>
            <a:r>
              <a:rPr lang="en-US" sz="2100" dirty="0" err="1">
                <a:solidFill>
                  <a:schemeClr val="tx2"/>
                </a:solidFill>
                <a:cs typeface="Times New Roman" pitchFamily="18" charset="0"/>
              </a:rPr>
              <a:t>menerima</a:t>
            </a:r>
            <a:r>
              <a:rPr lang="en-US" sz="2100" dirty="0">
                <a:solidFill>
                  <a:schemeClr val="tx2"/>
                </a:solidFill>
                <a:cs typeface="Times New Roman" pitchFamily="18" charset="0"/>
              </a:rPr>
              <a:t> </a:t>
            </a:r>
            <a:r>
              <a:rPr lang="en-US" sz="2100" dirty="0" err="1">
                <a:solidFill>
                  <a:schemeClr val="tx2"/>
                </a:solidFill>
                <a:cs typeface="Times New Roman" pitchFamily="18" charset="0"/>
              </a:rPr>
              <a:t>promes</a:t>
            </a:r>
            <a:r>
              <a:rPr lang="en-US" sz="2100" dirty="0">
                <a:solidFill>
                  <a:schemeClr val="tx2"/>
                </a:solidFill>
                <a:cs typeface="Times New Roman" pitchFamily="18" charset="0"/>
              </a:rPr>
              <a:t> </a:t>
            </a:r>
            <a:r>
              <a:rPr lang="en-US" sz="2100" dirty="0" err="1">
                <a:solidFill>
                  <a:schemeClr val="tx2"/>
                </a:solidFill>
                <a:cs typeface="Times New Roman" pitchFamily="18" charset="0"/>
              </a:rPr>
              <a:t>senilai</a:t>
            </a:r>
            <a:r>
              <a:rPr lang="en-US" sz="2100" dirty="0">
                <a:solidFill>
                  <a:schemeClr val="tx2"/>
                </a:solidFill>
                <a:cs typeface="Times New Roman" pitchFamily="18" charset="0"/>
              </a:rPr>
              <a:t> </a:t>
            </a:r>
            <a:r>
              <a:rPr lang="en-US" sz="2100" dirty="0" err="1">
                <a:solidFill>
                  <a:schemeClr val="tx2"/>
                </a:solidFill>
                <a:cs typeface="Times New Roman" pitchFamily="18" charset="0"/>
              </a:rPr>
              <a:t>Rp</a:t>
            </a:r>
            <a:r>
              <a:rPr lang="en-US" sz="2100" dirty="0">
                <a:solidFill>
                  <a:schemeClr val="tx2"/>
                </a:solidFill>
                <a:cs typeface="Times New Roman" pitchFamily="18" charset="0"/>
              </a:rPr>
              <a:t>. 1.000.000,00  </a:t>
            </a:r>
            <a:r>
              <a:rPr lang="en-US" sz="2100" dirty="0" err="1">
                <a:solidFill>
                  <a:schemeClr val="tx2"/>
                </a:solidFill>
                <a:cs typeface="Times New Roman" pitchFamily="18" charset="0"/>
              </a:rPr>
              <a:t>bunga</a:t>
            </a:r>
            <a:r>
              <a:rPr lang="en-US" sz="2100" dirty="0">
                <a:solidFill>
                  <a:schemeClr val="tx2"/>
                </a:solidFill>
                <a:cs typeface="Times New Roman" pitchFamily="18" charset="0"/>
              </a:rPr>
              <a:t> 12 % </a:t>
            </a:r>
            <a:r>
              <a:rPr lang="en-US" sz="2100" dirty="0" err="1">
                <a:solidFill>
                  <a:schemeClr val="tx2"/>
                </a:solidFill>
                <a:cs typeface="Times New Roman" pitchFamily="18" charset="0"/>
              </a:rPr>
              <a:t>jatuh</a:t>
            </a:r>
            <a:r>
              <a:rPr lang="en-US" sz="2100" dirty="0">
                <a:solidFill>
                  <a:schemeClr val="tx2"/>
                </a:solidFill>
                <a:cs typeface="Times New Roman" pitchFamily="18" charset="0"/>
              </a:rPr>
              <a:t> tempo 2 Mei 2000 </a:t>
            </a:r>
            <a:r>
              <a:rPr lang="en-US" sz="2100" dirty="0" err="1">
                <a:solidFill>
                  <a:schemeClr val="tx2"/>
                </a:solidFill>
                <a:cs typeface="Times New Roman" pitchFamily="18" charset="0"/>
              </a:rPr>
              <a:t>sebagai</a:t>
            </a:r>
            <a:r>
              <a:rPr lang="en-US" sz="2100" dirty="0">
                <a:solidFill>
                  <a:schemeClr val="tx2"/>
                </a:solidFill>
                <a:cs typeface="Times New Roman" pitchFamily="18" charset="0"/>
              </a:rPr>
              <a:t> </a:t>
            </a:r>
            <a:r>
              <a:rPr lang="en-US" sz="2100" dirty="0" err="1">
                <a:solidFill>
                  <a:schemeClr val="tx2"/>
                </a:solidFill>
                <a:cs typeface="Times New Roman" pitchFamily="18" charset="0"/>
              </a:rPr>
              <a:t>pelunasan</a:t>
            </a:r>
            <a:r>
              <a:rPr lang="en-US" sz="2100" dirty="0">
                <a:solidFill>
                  <a:schemeClr val="tx2"/>
                </a:solidFill>
                <a:cs typeface="Times New Roman" pitchFamily="18" charset="0"/>
              </a:rPr>
              <a:t>  </a:t>
            </a:r>
            <a:r>
              <a:rPr lang="en-US" sz="2100" dirty="0" err="1">
                <a:solidFill>
                  <a:schemeClr val="tx2"/>
                </a:solidFill>
                <a:cs typeface="Times New Roman" pitchFamily="18" charset="0"/>
              </a:rPr>
              <a:t>tagihan</a:t>
            </a:r>
            <a:r>
              <a:rPr lang="en-US" sz="2100" dirty="0">
                <a:solidFill>
                  <a:schemeClr val="tx2"/>
                </a:solidFill>
                <a:cs typeface="Times New Roman" pitchFamily="18" charset="0"/>
              </a:rPr>
              <a:t> </a:t>
            </a:r>
            <a:r>
              <a:rPr lang="en-US" sz="2100" dirty="0" err="1">
                <a:solidFill>
                  <a:schemeClr val="tx2"/>
                </a:solidFill>
                <a:cs typeface="Times New Roman" pitchFamily="18" charset="0"/>
              </a:rPr>
              <a:t>tersebut</a:t>
            </a:r>
            <a:r>
              <a:rPr lang="en-US" sz="2100" dirty="0">
                <a:solidFill>
                  <a:schemeClr val="tx2"/>
                </a:solidFill>
              </a:rPr>
              <a:t> </a:t>
            </a:r>
            <a:endParaRPr lang="id-ID" sz="210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2126"/>
                                        </p:tgtEl>
                                        <p:attrNameLst>
                                          <p:attrName>style.visibility</p:attrName>
                                        </p:attrNameLst>
                                      </p:cBhvr>
                                      <p:to>
                                        <p:strVal val="visible"/>
                                      </p:to>
                                    </p:set>
                                    <p:animEffect transition="in" filter="wipe(left)">
                                      <p:cBhvr>
                                        <p:cTn id="7" dur="500"/>
                                        <p:tgtEl>
                                          <p:spTgt spid="1321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2133"/>
                                        </p:tgtEl>
                                        <p:attrNameLst>
                                          <p:attrName>style.visibility</p:attrName>
                                        </p:attrNameLst>
                                      </p:cBhvr>
                                      <p:to>
                                        <p:strVal val="visible"/>
                                      </p:to>
                                    </p:set>
                                    <p:animEffect transition="in" filter="wipe(left)">
                                      <p:cBhvr>
                                        <p:cTn id="12" dur="500"/>
                                        <p:tgtEl>
                                          <p:spTgt spid="13213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2134"/>
                                        </p:tgtEl>
                                        <p:attrNameLst>
                                          <p:attrName>style.visibility</p:attrName>
                                        </p:attrNameLst>
                                      </p:cBhvr>
                                      <p:to>
                                        <p:strVal val="visible"/>
                                      </p:to>
                                    </p:set>
                                    <p:animEffect transition="in" filter="wipe(left)">
                                      <p:cBhvr>
                                        <p:cTn id="17" dur="500"/>
                                        <p:tgtEl>
                                          <p:spTgt spid="132134"/>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499"/>
                                          </p:stCondLst>
                                        </p:cTn>
                                        <p:tgtEl>
                                          <p:spTgt spid="13213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32129"/>
                                        </p:tgtEl>
                                        <p:attrNameLst>
                                          <p:attrName>style.visibility</p:attrName>
                                        </p:attrNameLst>
                                      </p:cBhvr>
                                      <p:to>
                                        <p:strVal val="visible"/>
                                      </p:to>
                                    </p:set>
                                    <p:animEffect transition="in" filter="wipe(left)">
                                      <p:cBhvr>
                                        <p:cTn id="26" dur="500"/>
                                        <p:tgtEl>
                                          <p:spTgt spid="132129"/>
                                        </p:tgtEl>
                                      </p:cBhvr>
                                    </p:animEffect>
                                  </p:childTnLst>
                                </p:cTn>
                              </p:par>
                            </p:childTnLst>
                          </p:cTn>
                        </p:par>
                        <p:par>
                          <p:cTn id="27" fill="hold">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132130"/>
                                        </p:tgtEl>
                                        <p:attrNameLst>
                                          <p:attrName>style.visibility</p:attrName>
                                        </p:attrNameLst>
                                      </p:cBhvr>
                                      <p:to>
                                        <p:strVal val="visible"/>
                                      </p:to>
                                    </p:set>
                                    <p:animEffect transition="in" filter="wipe(left)">
                                      <p:cBhvr>
                                        <p:cTn id="30" dur="500"/>
                                        <p:tgtEl>
                                          <p:spTgt spid="132130"/>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32131"/>
                                        </p:tgtEl>
                                        <p:attrNameLst>
                                          <p:attrName>style.visibility</p:attrName>
                                        </p:attrNameLst>
                                      </p:cBhvr>
                                      <p:to>
                                        <p:strVal val="visible"/>
                                      </p:to>
                                    </p:set>
                                    <p:animEffect transition="in" filter="wipe(left)">
                                      <p:cBhvr>
                                        <p:cTn id="35" dur="500"/>
                                        <p:tgtEl>
                                          <p:spTgt spid="132131"/>
                                        </p:tgtEl>
                                      </p:cBhvr>
                                    </p:animEffect>
                                  </p:childTnLst>
                                </p:cTn>
                              </p:par>
                            </p:childTnLst>
                          </p:cTn>
                        </p:par>
                        <p:par>
                          <p:cTn id="36" fill="hold">
                            <p:stCondLst>
                              <p:cond delay="500"/>
                            </p:stCondLst>
                            <p:childTnLst>
                              <p:par>
                                <p:cTn id="37" presetID="22" presetClass="entr" presetSubtype="8" fill="hold" grpId="0" nodeType="afterEffect">
                                  <p:stCondLst>
                                    <p:cond delay="0"/>
                                  </p:stCondLst>
                                  <p:childTnLst>
                                    <p:set>
                                      <p:cBhvr>
                                        <p:cTn id="38" dur="1" fill="hold">
                                          <p:stCondLst>
                                            <p:cond delay="0"/>
                                          </p:stCondLst>
                                        </p:cTn>
                                        <p:tgtEl>
                                          <p:spTgt spid="132132"/>
                                        </p:tgtEl>
                                        <p:attrNameLst>
                                          <p:attrName>style.visibility</p:attrName>
                                        </p:attrNameLst>
                                      </p:cBhvr>
                                      <p:to>
                                        <p:strVal val="visible"/>
                                      </p:to>
                                    </p:set>
                                    <p:animEffect transition="in" filter="wipe(left)">
                                      <p:cBhvr>
                                        <p:cTn id="39" dur="500"/>
                                        <p:tgtEl>
                                          <p:spTgt spid="132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26" grpId="0" animBg="1" autoUpdateAnimBg="0"/>
      <p:bldP spid="132129" grpId="0" autoUpdateAnimBg="0"/>
      <p:bldP spid="132130" grpId="0" autoUpdateAnimBg="0"/>
      <p:bldP spid="132131" grpId="0" autoUpdateAnimBg="0"/>
      <p:bldP spid="132132" grpId="0" autoUpdateAnimBg="0"/>
      <p:bldP spid="132133" grpId="0" autoUpdateAnimBg="0"/>
      <p:bldP spid="132134"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1660</Words>
  <Application>Microsoft Office PowerPoint</Application>
  <PresentationFormat>On-screen Show (4:3)</PresentationFormat>
  <Paragraphs>368</Paragraphs>
  <Slides>37</Slides>
  <Notes>13</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WESEL TAGIH</vt:lpstr>
      <vt:lpstr>Wesel Tagih </vt:lpstr>
      <vt:lpstr>Akuntansi Notes Receivable</vt:lpstr>
      <vt:lpstr>Perbedaan Wesel dengan Promes </vt:lpstr>
      <vt:lpstr>Wesel ada 2 macam :</vt:lpstr>
      <vt:lpstr>Piutang wesel berbunga</vt:lpstr>
      <vt:lpstr>Slide 7</vt:lpstr>
      <vt:lpstr>Perusahaan menjual jasa/barang secara kredit dan menerima promes</vt:lpstr>
      <vt:lpstr>Perusahaan menerima promes atas pelunasan piutang</vt:lpstr>
      <vt:lpstr>Slide 10</vt:lpstr>
      <vt:lpstr>Slide 11</vt:lpstr>
      <vt:lpstr>Slide 12</vt:lpstr>
      <vt:lpstr>Slide 13</vt:lpstr>
      <vt:lpstr>Slide 14</vt:lpstr>
      <vt:lpstr>1.   Pendiskontoan Wesel Tidak Berbunga. </vt:lpstr>
      <vt:lpstr>Slide 16</vt:lpstr>
      <vt:lpstr>Mendiskontokan Wesel </vt:lpstr>
      <vt:lpstr>Mendiskontokan Wesel</vt:lpstr>
      <vt:lpstr>Slide 19</vt:lpstr>
      <vt:lpstr>Slide 20</vt:lpstr>
      <vt:lpstr>1.   Pendiskontoan Wesel Tidak Berbunga. </vt:lpstr>
      <vt:lpstr>Slide 22</vt:lpstr>
      <vt:lpstr>Slide 23</vt:lpstr>
      <vt:lpstr>2.  Pendiskont-an Wesel Berbunga </vt:lpstr>
      <vt:lpstr>Slide 25</vt:lpstr>
      <vt:lpstr>Slide 26</vt:lpstr>
      <vt:lpstr>Slide 27</vt:lpstr>
      <vt:lpstr>Slide 28</vt:lpstr>
      <vt:lpstr>Slide 29</vt:lpstr>
      <vt:lpstr>Slide 30</vt:lpstr>
      <vt:lpstr>Perusahaan menjual wesel berikut ini pada tanggal  15 Mei 2001 dengan discount  10 % setahun</vt:lpstr>
      <vt:lpstr>Langkah-langkah  </vt:lpstr>
      <vt:lpstr>                      Jurnal </vt:lpstr>
      <vt:lpstr>Slide 34</vt:lpstr>
      <vt:lpstr>Terima Kasih</vt:lpstr>
      <vt:lpstr>Slide 36</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WESEL TAGIH</dc:title>
  <dc:creator>toshiba</dc:creator>
  <cp:lastModifiedBy>Toshiba</cp:lastModifiedBy>
  <cp:revision>6</cp:revision>
  <dcterms:created xsi:type="dcterms:W3CDTF">2016-11-22T11:19:10Z</dcterms:created>
  <dcterms:modified xsi:type="dcterms:W3CDTF">2017-10-02T04:09:42Z</dcterms:modified>
</cp:coreProperties>
</file>